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</p:sldIdLst>
  <p:sldSz cx="9144000" cy="5143500"/>
  <p:notesSz cx="9144000" cy="51435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/Relationships>

</file>

<file path=ppt/media/image1.png>
</file>

<file path=ppt/media/image10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063" y="107441"/>
            <a:ext cx="8843873" cy="528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hlink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hlink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6511" y="0"/>
            <a:ext cx="2351532" cy="685800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762" y="5037581"/>
            <a:ext cx="7429500" cy="106680"/>
          </a:xfrm>
          <a:custGeom>
            <a:avLst/>
            <a:gdLst/>
            <a:ahLst/>
            <a:cxnLst/>
            <a:rect l="l" t="t" r="r" b="b"/>
            <a:pathLst>
              <a:path w="7429500" h="106679">
                <a:moveTo>
                  <a:pt x="0" y="106680"/>
                </a:moveTo>
                <a:lnTo>
                  <a:pt x="7429500" y="106680"/>
                </a:lnTo>
                <a:lnTo>
                  <a:pt x="7429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0" y="106680"/>
                </a:moveTo>
                <a:lnTo>
                  <a:pt x="9144000" y="106680"/>
                </a:lnTo>
                <a:lnTo>
                  <a:pt x="91440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1714500" y="0"/>
                </a:moveTo>
                <a:lnTo>
                  <a:pt x="0" y="0"/>
                </a:lnTo>
                <a:lnTo>
                  <a:pt x="0" y="106680"/>
                </a:lnTo>
                <a:lnTo>
                  <a:pt x="1714500" y="106680"/>
                </a:lnTo>
                <a:lnTo>
                  <a:pt x="1714500" y="0"/>
                </a:lnTo>
                <a:close/>
              </a:path>
            </a:pathLst>
          </a:custGeom>
          <a:solidFill>
            <a:srgbClr val="920A0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7430262" y="5037581"/>
            <a:ext cx="1714500" cy="106680"/>
          </a:xfrm>
          <a:custGeom>
            <a:avLst/>
            <a:gdLst/>
            <a:ahLst/>
            <a:cxnLst/>
            <a:rect l="l" t="t" r="r" b="b"/>
            <a:pathLst>
              <a:path w="1714500" h="106679">
                <a:moveTo>
                  <a:pt x="0" y="106680"/>
                </a:moveTo>
                <a:lnTo>
                  <a:pt x="1714500" y="106680"/>
                </a:lnTo>
                <a:lnTo>
                  <a:pt x="17145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hlink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786384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1523"/>
            <a:ext cx="9144000" cy="59690"/>
          </a:xfrm>
          <a:custGeom>
            <a:avLst/>
            <a:gdLst/>
            <a:ahLst/>
            <a:cxnLst/>
            <a:rect l="l" t="t" r="r" b="b"/>
            <a:pathLst>
              <a:path w="9144000" h="59690">
                <a:moveTo>
                  <a:pt x="9144000" y="0"/>
                </a:moveTo>
                <a:lnTo>
                  <a:pt x="0" y="0"/>
                </a:lnTo>
                <a:lnTo>
                  <a:pt x="0" y="59436"/>
                </a:lnTo>
                <a:lnTo>
                  <a:pt x="9144000" y="59436"/>
                </a:lnTo>
                <a:lnTo>
                  <a:pt x="91440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358646" y="762"/>
            <a:ext cx="7786370" cy="53340"/>
          </a:xfrm>
          <a:custGeom>
            <a:avLst/>
            <a:gdLst/>
            <a:ahLst/>
            <a:cxnLst/>
            <a:rect l="l" t="t" r="r" b="b"/>
            <a:pathLst>
              <a:path w="7786370" h="53340">
                <a:moveTo>
                  <a:pt x="7786116" y="0"/>
                </a:moveTo>
                <a:lnTo>
                  <a:pt x="0" y="0"/>
                </a:lnTo>
                <a:lnTo>
                  <a:pt x="0" y="53339"/>
                </a:lnTo>
                <a:lnTo>
                  <a:pt x="7786116" y="53339"/>
                </a:lnTo>
                <a:lnTo>
                  <a:pt x="7786116" y="0"/>
                </a:lnTo>
                <a:close/>
              </a:path>
            </a:pathLst>
          </a:custGeom>
          <a:solidFill>
            <a:srgbClr val="1F487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1358646" y="762"/>
            <a:ext cx="7786370" cy="53340"/>
          </a:xfrm>
          <a:custGeom>
            <a:avLst/>
            <a:gdLst/>
            <a:ahLst/>
            <a:cxnLst/>
            <a:rect l="l" t="t" r="r" b="b"/>
            <a:pathLst>
              <a:path w="7786370" h="53340">
                <a:moveTo>
                  <a:pt x="0" y="53339"/>
                </a:moveTo>
                <a:lnTo>
                  <a:pt x="7786116" y="53339"/>
                </a:lnTo>
                <a:lnTo>
                  <a:pt x="7786116" y="0"/>
                </a:lnTo>
                <a:lnTo>
                  <a:pt x="0" y="0"/>
                </a:lnTo>
                <a:lnTo>
                  <a:pt x="0" y="53339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9144000" y="0"/>
                </a:moveTo>
                <a:lnTo>
                  <a:pt x="0" y="0"/>
                </a:lnTo>
                <a:lnTo>
                  <a:pt x="0" y="106680"/>
                </a:lnTo>
                <a:lnTo>
                  <a:pt x="9144000" y="106680"/>
                </a:lnTo>
                <a:lnTo>
                  <a:pt x="9144000" y="0"/>
                </a:lnTo>
                <a:close/>
              </a:path>
            </a:pathLst>
          </a:custGeom>
          <a:solidFill>
            <a:srgbClr val="001F5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762" y="5037581"/>
            <a:ext cx="9144000" cy="106680"/>
          </a:xfrm>
          <a:custGeom>
            <a:avLst/>
            <a:gdLst/>
            <a:ahLst/>
            <a:cxnLst/>
            <a:rect l="l" t="t" r="r" b="b"/>
            <a:pathLst>
              <a:path w="9144000" h="106679">
                <a:moveTo>
                  <a:pt x="0" y="106680"/>
                </a:moveTo>
                <a:lnTo>
                  <a:pt x="9144000" y="106680"/>
                </a:lnTo>
                <a:lnTo>
                  <a:pt x="9144000" y="0"/>
                </a:lnTo>
                <a:lnTo>
                  <a:pt x="0" y="0"/>
                </a:lnTo>
                <a:lnTo>
                  <a:pt x="0" y="106680"/>
                </a:lnTo>
                <a:close/>
              </a:path>
            </a:pathLst>
          </a:custGeom>
          <a:ln w="3175">
            <a:solidFill>
              <a:srgbClr val="385D8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739" y="506424"/>
            <a:ext cx="6316345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hlink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58267" y="1346149"/>
            <a:ext cx="7646670" cy="3209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Microsoft YaHei"/>
                <a:cs typeface="Microsoft YaHe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404859" y="4813366"/>
            <a:ext cx="228600" cy="1949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Times New Roman"/>
                <a:cs typeface="Times New Roman"/>
              </a:defRPr>
            </a:lvl1pPr>
          </a:lstStyle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hyperlink" Target="http://weibo.com/guoweiofpku" TargetMode="External"/><Relationship Id="rId5" Type="http://schemas.openxmlformats.org/officeDocument/2006/relationships/image" Target="../media/image3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image" Target="../media/image4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image" Target="../media/image5.pn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image" Target="../media/image10.jpg"/></Relationships>

</file>

<file path=ppt/slides/_rels/slide3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340101" y="1327861"/>
            <a:ext cx="4213860" cy="97853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dirty="0" sz="3800">
                <a:solidFill>
                  <a:srgbClr val="1F487C"/>
                </a:solidFill>
              </a:rPr>
              <a:t>程序设计与算</a:t>
            </a:r>
            <a:r>
              <a:rPr dirty="0" sz="3800" spc="5">
                <a:solidFill>
                  <a:srgbClr val="1F487C"/>
                </a:solidFill>
              </a:rPr>
              <a:t>法</a:t>
            </a:r>
            <a:r>
              <a:rPr dirty="0" sz="3800">
                <a:solidFill>
                  <a:srgbClr val="1F487C"/>
                </a:solidFill>
                <a:latin typeface="Arial MT"/>
                <a:cs typeface="Arial MT"/>
              </a:rPr>
              <a:t>(</a:t>
            </a:r>
            <a:r>
              <a:rPr dirty="0" sz="3800">
                <a:solidFill>
                  <a:srgbClr val="1F487C"/>
                </a:solidFill>
              </a:rPr>
              <a:t>一</a:t>
            </a:r>
            <a:r>
              <a:rPr dirty="0" sz="3800">
                <a:solidFill>
                  <a:srgbClr val="1F487C"/>
                </a:solidFill>
                <a:latin typeface="Arial MT"/>
                <a:cs typeface="Arial MT"/>
              </a:rPr>
              <a:t>)</a:t>
            </a:r>
            <a:endParaRPr sz="3800">
              <a:latin typeface="Arial MT"/>
              <a:cs typeface="Arial MT"/>
            </a:endParaRPr>
          </a:p>
          <a:p>
            <a:pPr algn="ctr">
              <a:lnSpc>
                <a:spcPct val="100000"/>
              </a:lnSpc>
              <a:spcBef>
                <a:spcPts val="60"/>
              </a:spcBef>
            </a:pPr>
            <a:r>
              <a:rPr dirty="0" sz="2400" spc="-10">
                <a:solidFill>
                  <a:srgbClr val="1F487C"/>
                </a:solidFill>
                <a:latin typeface="Arial MT"/>
                <a:cs typeface="Arial MT"/>
              </a:rPr>
              <a:t>C</a:t>
            </a:r>
            <a:r>
              <a:rPr dirty="0" sz="2400">
                <a:solidFill>
                  <a:srgbClr val="1F487C"/>
                </a:solidFill>
              </a:rPr>
              <a:t>语言程序设计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40200" y="2702509"/>
            <a:ext cx="611505" cy="331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5" b="1">
                <a:solidFill>
                  <a:srgbClr val="404040"/>
                </a:solidFill>
                <a:latin typeface="Microsoft YaHei"/>
                <a:cs typeface="Microsoft YaHei"/>
              </a:rPr>
              <a:t>郭</a:t>
            </a:r>
            <a:r>
              <a:rPr dirty="0" sz="2000" spc="-85" b="1">
                <a:solidFill>
                  <a:srgbClr val="404040"/>
                </a:solidFill>
                <a:latin typeface="Microsoft YaHei"/>
                <a:cs typeface="Microsoft YaHei"/>
              </a:rPr>
              <a:t> </a:t>
            </a:r>
            <a:r>
              <a:rPr dirty="0" sz="2000" spc="5" b="1">
                <a:solidFill>
                  <a:srgbClr val="404040"/>
                </a:solidFill>
                <a:latin typeface="Microsoft YaHei"/>
                <a:cs typeface="Microsoft YaHei"/>
              </a:rPr>
              <a:t>炜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995422" y="74802"/>
            <a:ext cx="2061845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Microsoft YaHei"/>
                <a:cs typeface="Microsoft YaHei"/>
              </a:rPr>
              <a:t>信息科学技术学院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504681" y="4220667"/>
            <a:ext cx="1016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180970" y="3353180"/>
            <a:ext cx="4222750" cy="10934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微博：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http://</a:t>
            </a:r>
            <a:r>
              <a:rPr dirty="0" u="heavy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w</a:t>
            </a:r>
            <a:r>
              <a:rPr dirty="0" u="heavy" sz="1800" spc="-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eibo.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com/g</a:t>
            </a:r>
            <a:r>
              <a:rPr dirty="0" u="heavy" sz="1800" spc="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uo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wei</a:t>
            </a:r>
            <a:r>
              <a:rPr dirty="0" u="heavy" sz="1800" spc="-45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o</a:t>
            </a:r>
            <a:r>
              <a:rPr dirty="0" u="heavy" sz="18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icrosoft YaHei"/>
                <a:cs typeface="Microsoft YaHei"/>
                <a:hlinkClick r:id="rId4"/>
              </a:rPr>
              <a:t>fpku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699770">
              <a:lnSpc>
                <a:spcPct val="100000"/>
              </a:lnSpc>
            </a:pP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学会程序和算法，走遍天下都不</a:t>
            </a:r>
            <a:r>
              <a:rPr dirty="0" sz="1800" spc="-35" b="1">
                <a:solidFill>
                  <a:srgbClr val="FF0000"/>
                </a:solidFill>
                <a:latin typeface="Microsoft YaHei"/>
                <a:cs typeface="Microsoft YaHei"/>
              </a:rPr>
              <a:t>怕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!</a:t>
            </a:r>
            <a:endParaRPr sz="1800">
              <a:latin typeface="Microsoft YaHei"/>
              <a:cs typeface="Microsoft YaHei"/>
            </a:endParaRPr>
          </a:p>
          <a:p>
            <a:pPr marL="1405890">
              <a:lnSpc>
                <a:spcPct val="100000"/>
              </a:lnSpc>
              <a:spcBef>
                <a:spcPts val="10"/>
              </a:spcBef>
            </a:pPr>
            <a:r>
              <a:rPr dirty="0" sz="1600" spc="-5">
                <a:latin typeface="Microsoft YaHei"/>
                <a:cs typeface="Microsoft YaHei"/>
              </a:rPr>
              <a:t>讲义照片均为郭炜拍摄</a:t>
            </a:r>
            <a:endParaRPr sz="1600">
              <a:latin typeface="Microsoft YaHei"/>
              <a:cs typeface="Microsoft YaHei"/>
            </a:endParaRPr>
          </a:p>
        </p:txBody>
      </p:sp>
      <p:pic>
        <p:nvPicPr>
          <p:cNvPr id="17" name="object 1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73991" y="3637669"/>
            <a:ext cx="882419" cy="883754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763016" y="3360166"/>
            <a:ext cx="916940" cy="2393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b="1">
                <a:latin typeface="Microsoft YaHei"/>
                <a:cs typeface="Microsoft YaHei"/>
              </a:rPr>
              <a:t>微信公众号</a:t>
            </a:r>
            <a:endParaRPr sz="1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532511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函数使用实例</a:t>
            </a: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2</a:t>
            </a:r>
            <a:r>
              <a:rPr dirty="0" sz="2400" spc="-5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1F487C"/>
                </a:solidFill>
                <a:latin typeface="Arial MT"/>
                <a:cs typeface="Arial MT"/>
              </a:rPr>
              <a:t>:</a:t>
            </a:r>
            <a:r>
              <a:rPr dirty="0" sz="2400" spc="-55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1F487C"/>
                </a:solidFill>
              </a:rPr>
              <a:t>判断是否是素数的函数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404859" y="4813366"/>
            <a:ext cx="2292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10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705992"/>
            <a:ext cx="3846829" cy="16719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095375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#include &lt;iostream&gt;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using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namespace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std;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bool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IsPrime(unsigned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n)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106426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if(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n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&lt;=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1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  <a:p>
            <a:pPr marL="1841500">
              <a:lnSpc>
                <a:spcPct val="100000"/>
              </a:lnSpc>
            </a:pP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return</a:t>
            </a:r>
            <a:r>
              <a:rPr dirty="0" sz="1800" spc="-5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false</a:t>
            </a:r>
            <a:r>
              <a:rPr dirty="0" sz="1800" spc="-10" b="1">
                <a:latin typeface="Courier New"/>
                <a:cs typeface="Courier New"/>
              </a:rPr>
              <a:t>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09877" y="2356866"/>
            <a:ext cx="3711575" cy="11188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ts val="214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for(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2;i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n;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++i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  <a:p>
            <a:pPr algn="ctr" marL="54610">
              <a:lnSpc>
                <a:spcPts val="2140"/>
              </a:lnSpc>
            </a:pPr>
            <a:r>
              <a:rPr dirty="0" sz="1800" spc="-5" b="1">
                <a:latin typeface="Courier New"/>
                <a:cs typeface="Courier New"/>
              </a:rPr>
              <a:t>if(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n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%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i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== </a:t>
            </a:r>
            <a:r>
              <a:rPr dirty="0" sz="1800" b="1">
                <a:latin typeface="Courier New"/>
                <a:cs typeface="Courier New"/>
              </a:rPr>
              <a:t>0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  <a:p>
            <a:pPr marL="12700" marR="864235" indent="1051560">
              <a:lnSpc>
                <a:spcPct val="100000"/>
              </a:lnSpc>
            </a:pP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return</a:t>
            </a:r>
            <a:r>
              <a:rPr dirty="0" sz="1800" spc="-9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false</a:t>
            </a:r>
            <a:r>
              <a:rPr dirty="0" sz="1800" spc="-10" b="1">
                <a:latin typeface="Courier New"/>
                <a:cs typeface="Courier New"/>
              </a:rPr>
              <a:t>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return</a:t>
            </a:r>
            <a:r>
              <a:rPr dirty="0" sz="1800" spc="-25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true</a:t>
            </a:r>
            <a:r>
              <a:rPr dirty="0" sz="1800" spc="-10" b="1">
                <a:latin typeface="Courier New"/>
                <a:cs typeface="Courier New"/>
              </a:rPr>
              <a:t>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69738" y="2356866"/>
            <a:ext cx="226631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</a:t>
            </a:r>
            <a:r>
              <a:rPr dirty="0" sz="1800" b="1">
                <a:solidFill>
                  <a:srgbClr val="00AF50"/>
                </a:solidFill>
                <a:latin typeface="Courier New"/>
                <a:cs typeface="Courier New"/>
              </a:rPr>
              <a:t>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看看有没有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n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的因子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8267" y="3449828"/>
            <a:ext cx="8623300" cy="1397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287020" marR="508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 &lt;&lt; IsPrime(2) &lt;&lt; "," </a:t>
            </a:r>
            <a:r>
              <a:rPr dirty="0" sz="1800" spc="-5" b="1">
                <a:latin typeface="Courier New"/>
                <a:cs typeface="Courier New"/>
              </a:rPr>
              <a:t>&lt;&lt; </a:t>
            </a:r>
            <a:r>
              <a:rPr dirty="0" sz="1800" spc="-10" b="1">
                <a:latin typeface="Courier New"/>
                <a:cs typeface="Courier New"/>
              </a:rPr>
              <a:t>IsPrime(4) &lt;&lt; "," </a:t>
            </a:r>
            <a:r>
              <a:rPr dirty="0" sz="1800" spc="-5" b="1">
                <a:latin typeface="Courier New"/>
                <a:cs typeface="Courier New"/>
              </a:rPr>
              <a:t>&lt;&lt; </a:t>
            </a:r>
            <a:r>
              <a:rPr dirty="0" sz="1800" spc="-10" b="1">
                <a:latin typeface="Courier New"/>
                <a:cs typeface="Courier New"/>
              </a:rPr>
              <a:t>IsPrime(5);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741F12"/>
                </a:solidFill>
                <a:latin typeface="Courier New"/>
                <a:cs typeface="Courier New"/>
              </a:rPr>
              <a:t>=&gt;</a:t>
            </a:r>
            <a:r>
              <a:rPr dirty="0" sz="1800" spc="-45" b="1">
                <a:solidFill>
                  <a:srgbClr val="741F12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741F12"/>
                </a:solidFill>
                <a:latin typeface="Courier New"/>
                <a:cs typeface="Courier New"/>
              </a:rPr>
              <a:t>1,0,1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71716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返回值为</a:t>
            </a: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voi</a:t>
            </a:r>
            <a:r>
              <a:rPr dirty="0" sz="2400" spc="-15">
                <a:solidFill>
                  <a:srgbClr val="1F487C"/>
                </a:solidFill>
                <a:latin typeface="Arial MT"/>
                <a:cs typeface="Arial MT"/>
              </a:rPr>
              <a:t>d</a:t>
            </a:r>
            <a:r>
              <a:rPr dirty="0" sz="2400">
                <a:solidFill>
                  <a:srgbClr val="1F487C"/>
                </a:solidFill>
              </a:rPr>
              <a:t>的函数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04859" y="4813366"/>
            <a:ext cx="2292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10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705992"/>
            <a:ext cx="6610350" cy="27692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void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DrawCircle(double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x,double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y,double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r)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ts val="2140"/>
              </a:lnSpc>
              <a:spcBef>
                <a:spcPts val="35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下面的代码在屏幕上以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(x,y)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点为圆心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，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r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为半径画圆</a:t>
            </a:r>
            <a:endParaRPr sz="1800">
              <a:latin typeface="Microsoft YaHei"/>
              <a:cs typeface="Microsoft YaHei"/>
            </a:endParaRPr>
          </a:p>
          <a:p>
            <a:pPr marL="927100">
              <a:lnSpc>
                <a:spcPts val="2140"/>
              </a:lnSpc>
            </a:pPr>
            <a:r>
              <a:rPr dirty="0" sz="1800" spc="-5" b="1">
                <a:latin typeface="Courier New"/>
                <a:cs typeface="Courier New"/>
              </a:rPr>
              <a:t>………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return;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spc="-5">
                <a:latin typeface="Microsoft YaHei"/>
                <a:cs typeface="Microsoft YaHei"/>
              </a:rPr>
              <a:t>调用：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005"/>
              </a:spcBef>
            </a:pPr>
            <a:r>
              <a:rPr dirty="0" sz="1800" spc="-10" b="1">
                <a:latin typeface="Courier New"/>
                <a:cs typeface="Courier New"/>
              </a:rPr>
              <a:t>DrawCircle(0,0,1);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671512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函数使用实例</a:t>
            </a: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3</a:t>
            </a:r>
            <a:r>
              <a:rPr dirty="0" sz="2400" spc="-35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1F487C"/>
                </a:solidFill>
                <a:latin typeface="Arial MT"/>
                <a:cs typeface="Arial MT"/>
              </a:rPr>
              <a:t>:</a:t>
            </a:r>
            <a:r>
              <a:rPr dirty="0" sz="2400" spc="-4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1F487C"/>
                </a:solidFill>
              </a:rPr>
              <a:t>已知三角形三个顶点位置</a:t>
            </a:r>
            <a:r>
              <a:rPr dirty="0" sz="2400">
                <a:solidFill>
                  <a:srgbClr val="1F487C"/>
                </a:solidFill>
                <a:latin typeface="Arial MT"/>
                <a:cs typeface="Arial MT"/>
              </a:rPr>
              <a:t>,</a:t>
            </a:r>
            <a:r>
              <a:rPr dirty="0" sz="2400" spc="-35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1F487C"/>
                </a:solidFill>
              </a:rPr>
              <a:t>求边长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04859" y="4813366"/>
            <a:ext cx="2292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10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2107438"/>
            <a:ext cx="8412480" cy="9404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latin typeface="Microsoft YaHei"/>
                <a:cs typeface="Microsoft YaHei"/>
              </a:rPr>
              <a:t>给定平面上不共线的三</a:t>
            </a:r>
            <a:r>
              <a:rPr dirty="0" sz="2000" spc="-15">
                <a:latin typeface="Microsoft YaHei"/>
                <a:cs typeface="Microsoft YaHei"/>
              </a:rPr>
              <a:t>个</a:t>
            </a:r>
            <a:r>
              <a:rPr dirty="0" sz="2000">
                <a:latin typeface="Microsoft YaHei"/>
                <a:cs typeface="Microsoft YaHei"/>
              </a:rPr>
              <a:t>点，</a:t>
            </a:r>
            <a:r>
              <a:rPr dirty="0" sz="2000" spc="-15">
                <a:latin typeface="Microsoft YaHei"/>
                <a:cs typeface="Microsoft YaHei"/>
              </a:rPr>
              <a:t>其</a:t>
            </a:r>
            <a:r>
              <a:rPr dirty="0" sz="2000">
                <a:latin typeface="Microsoft YaHei"/>
                <a:cs typeface="Microsoft YaHei"/>
              </a:rPr>
              <a:t>坐标</a:t>
            </a:r>
            <a:r>
              <a:rPr dirty="0" sz="2000" spc="-15">
                <a:latin typeface="Microsoft YaHei"/>
                <a:cs typeface="Microsoft YaHei"/>
              </a:rPr>
              <a:t>都</a:t>
            </a:r>
            <a:r>
              <a:rPr dirty="0" sz="2000">
                <a:latin typeface="Microsoft YaHei"/>
                <a:cs typeface="Microsoft YaHei"/>
              </a:rPr>
              <a:t>是整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，编</a:t>
            </a:r>
            <a:r>
              <a:rPr dirty="0" sz="2000" spc="-15">
                <a:latin typeface="Microsoft YaHei"/>
                <a:cs typeface="Microsoft YaHei"/>
              </a:rPr>
              <a:t>写</a:t>
            </a:r>
            <a:r>
              <a:rPr dirty="0" sz="2000">
                <a:latin typeface="Microsoft YaHei"/>
                <a:cs typeface="Microsoft YaHei"/>
              </a:rPr>
              <a:t>程序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求它</a:t>
            </a:r>
            <a:r>
              <a:rPr dirty="0" sz="2000" spc="-15">
                <a:latin typeface="Microsoft YaHei"/>
                <a:cs typeface="Microsoft YaHei"/>
              </a:rPr>
              <a:t>们</a:t>
            </a:r>
            <a:r>
              <a:rPr dirty="0" sz="2000">
                <a:latin typeface="Microsoft YaHei"/>
                <a:cs typeface="Microsoft YaHei"/>
              </a:rPr>
              <a:t>构成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三 角形的三条边的长度。</a:t>
            </a:r>
            <a:r>
              <a:rPr dirty="0" sz="2000" spc="-15">
                <a:latin typeface="Microsoft YaHei"/>
                <a:cs typeface="Microsoft YaHei"/>
              </a:rPr>
              <a:t>输</a:t>
            </a:r>
            <a:r>
              <a:rPr dirty="0" sz="2000">
                <a:latin typeface="Microsoft YaHei"/>
                <a:cs typeface="Microsoft YaHei"/>
              </a:rPr>
              <a:t>入是6</a:t>
            </a:r>
            <a:r>
              <a:rPr dirty="0" sz="2000" spc="-15">
                <a:latin typeface="Microsoft YaHei"/>
                <a:cs typeface="Microsoft YaHei"/>
              </a:rPr>
              <a:t>个</a:t>
            </a:r>
            <a:r>
              <a:rPr dirty="0" sz="2000">
                <a:latin typeface="Microsoft YaHei"/>
                <a:cs typeface="Microsoft YaHei"/>
              </a:rPr>
              <a:t>整数:</a:t>
            </a:r>
            <a:r>
              <a:rPr dirty="0" sz="2000" spc="-4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x1,y1,x2,y2,x3,y3代表三个点的坐标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，以任意顺序输出三条</a:t>
            </a:r>
            <a:r>
              <a:rPr dirty="0" sz="2000" spc="-15">
                <a:latin typeface="Microsoft YaHei"/>
                <a:cs typeface="Microsoft YaHei"/>
              </a:rPr>
              <a:t>边</a:t>
            </a:r>
            <a:r>
              <a:rPr dirty="0" sz="2000">
                <a:latin typeface="Microsoft YaHei"/>
                <a:cs typeface="Microsoft YaHei"/>
              </a:rPr>
              <a:t>的长</a:t>
            </a:r>
            <a:r>
              <a:rPr dirty="0" sz="2000" spc="-15">
                <a:latin typeface="Microsoft YaHei"/>
                <a:cs typeface="Microsoft YaHei"/>
              </a:rPr>
              <a:t>度</a:t>
            </a:r>
            <a:r>
              <a:rPr dirty="0" sz="2000">
                <a:latin typeface="Microsoft YaHei"/>
                <a:cs typeface="Microsoft YaHei"/>
              </a:rPr>
              <a:t>均可。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29666"/>
            <a:ext cx="4587875" cy="1122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83642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#include &lt;iostream&gt;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using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namespace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std;</a:t>
            </a:r>
            <a:endParaRPr sz="1800">
              <a:latin typeface="Courier New"/>
              <a:cs typeface="Courier New"/>
            </a:endParaRPr>
          </a:p>
          <a:p>
            <a:pPr marL="12700" marR="5080">
              <a:lnSpc>
                <a:spcPts val="2120"/>
              </a:lnSpc>
              <a:spcBef>
                <a:spcPts val="140"/>
              </a:spcBef>
            </a:pPr>
            <a:r>
              <a:rPr dirty="0" sz="1800" spc="-5" b="1">
                <a:latin typeface="Courier New"/>
                <a:cs typeface="Courier New"/>
              </a:rPr>
              <a:t>#define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EPS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0.001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用以控制计算精度 </a:t>
            </a:r>
            <a:r>
              <a:rPr dirty="0" sz="1800" spc="-10" b="1">
                <a:latin typeface="Courier New"/>
                <a:cs typeface="Courier New"/>
              </a:rPr>
              <a:t>double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Sqrt</a:t>
            </a:r>
            <a:r>
              <a:rPr dirty="0" sz="1800" spc="-10" b="1">
                <a:latin typeface="Courier New"/>
                <a:cs typeface="Courier New"/>
              </a:rPr>
              <a:t>(double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a)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86639" y="1231772"/>
            <a:ext cx="16319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96900" y="1231772"/>
            <a:ext cx="4805680" cy="22161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51689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求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a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的平方根</a:t>
            </a:r>
            <a:endParaRPr sz="1800">
              <a:latin typeface="Microsoft YaHei"/>
              <a:cs typeface="Microsoft YaHei"/>
            </a:endParaRPr>
          </a:p>
          <a:p>
            <a:pPr marL="12700" marR="5080">
              <a:lnSpc>
                <a:spcPts val="2120"/>
              </a:lnSpc>
              <a:spcBef>
                <a:spcPts val="105"/>
              </a:spcBef>
            </a:pPr>
            <a:r>
              <a:rPr dirty="0" sz="1800" spc="-5" b="1">
                <a:latin typeface="Courier New"/>
                <a:cs typeface="Courier New"/>
              </a:rPr>
              <a:t>double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x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a/2,lastX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x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+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1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+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EPS;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while(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x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-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lastX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&gt;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EPS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|| lastX</a:t>
            </a:r>
            <a:r>
              <a:rPr dirty="0" sz="1800" spc="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-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x</a:t>
            </a:r>
            <a:endParaRPr sz="1800">
              <a:latin typeface="Courier New"/>
              <a:cs typeface="Courier New"/>
            </a:endParaRPr>
          </a:p>
          <a:p>
            <a:pPr marL="285115">
              <a:lnSpc>
                <a:spcPts val="2120"/>
              </a:lnSpc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只要精度没有达到要求，就继续迭代</a:t>
            </a:r>
            <a:endParaRPr sz="1800">
              <a:latin typeface="Microsoft YaHei"/>
              <a:cs typeface="Microsoft YaHei"/>
            </a:endParaRPr>
          </a:p>
          <a:p>
            <a:pPr marL="516890">
              <a:lnSpc>
                <a:spcPts val="2140"/>
              </a:lnSpc>
            </a:pPr>
            <a:r>
              <a:rPr dirty="0" sz="1800" spc="-10" b="1">
                <a:latin typeface="Courier New"/>
                <a:cs typeface="Courier New"/>
              </a:rPr>
              <a:t>lastX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x;</a:t>
            </a:r>
            <a:endParaRPr sz="1800">
              <a:latin typeface="Courier New"/>
              <a:cs typeface="Courier New"/>
            </a:endParaRPr>
          </a:p>
          <a:p>
            <a:pPr marL="51689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x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(x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+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a/x)/2;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x;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510834" y="1506092"/>
            <a:ext cx="3185795" cy="5695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51130">
              <a:lnSpc>
                <a:spcPts val="2140"/>
              </a:lnSpc>
              <a:spcBef>
                <a:spcPts val="100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确保能够进行至少一次迭代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ts val="2140"/>
              </a:lnSpc>
            </a:pPr>
            <a:r>
              <a:rPr dirty="0" sz="1800" b="1">
                <a:latin typeface="Courier New"/>
                <a:cs typeface="Courier New"/>
              </a:rPr>
              <a:t>&gt;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EPS)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6639" y="3421837"/>
            <a:ext cx="7667625" cy="13976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double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Distance</a:t>
            </a:r>
            <a:r>
              <a:rPr dirty="0" sz="1800" spc="-10" b="1">
                <a:latin typeface="Courier New"/>
                <a:cs typeface="Courier New"/>
              </a:rPr>
              <a:t>(double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x1,double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y1,double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x2,double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y2)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140"/>
              </a:lnSpc>
              <a:spcBef>
                <a:spcPts val="35"/>
              </a:spcBef>
            </a:pPr>
            <a:r>
              <a:rPr dirty="0" sz="1800" b="1">
                <a:latin typeface="Courier New"/>
                <a:cs typeface="Courier New"/>
              </a:rPr>
              <a:t>{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求两点</a:t>
            </a:r>
            <a:r>
              <a:rPr dirty="0" sz="1800" spc="-10" b="1">
                <a:solidFill>
                  <a:srgbClr val="00AF50"/>
                </a:solidFill>
                <a:latin typeface="Courier New"/>
                <a:cs typeface="Courier New"/>
              </a:rPr>
              <a:t>(x1,y1),(x2,y2)</a:t>
            </a:r>
            <a:r>
              <a:rPr dirty="0" sz="1800" spc="-6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的距离</a:t>
            </a:r>
            <a:endParaRPr sz="1800">
              <a:latin typeface="Microsoft YaHei"/>
              <a:cs typeface="Microsoft YaHei"/>
            </a:endParaRPr>
          </a:p>
          <a:p>
            <a:pPr marL="695325">
              <a:lnSpc>
                <a:spcPts val="2140"/>
              </a:lnSpc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Sqrt</a:t>
            </a:r>
            <a:r>
              <a:rPr dirty="0" sz="1800" spc="-10" b="1">
                <a:latin typeface="Courier New"/>
                <a:cs typeface="Courier New"/>
              </a:rPr>
              <a:t>((x1-x2)*(x1-x2)+(y1-y2)*(y1-y2));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6639" y="129666"/>
            <a:ext cx="6399530" cy="27692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x1,y1,x2,y2,x3,y3;</a:t>
            </a:r>
            <a:endParaRPr sz="1800">
              <a:latin typeface="Courier New"/>
              <a:cs typeface="Courier New"/>
            </a:endParaRPr>
          </a:p>
          <a:p>
            <a:pPr marL="927100" marR="508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cin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&gt;&gt; x1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&gt;&gt; y1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&gt;&gt;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x2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&gt;&gt;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y2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&gt;&gt;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x3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&gt;&gt;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y3;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070CEB"/>
                </a:solidFill>
                <a:latin typeface="Courier New"/>
                <a:cs typeface="Courier New"/>
              </a:rPr>
              <a:t>Distance</a:t>
            </a:r>
            <a:r>
              <a:rPr dirty="0" sz="1800" spc="-10" b="1">
                <a:latin typeface="Courier New"/>
                <a:cs typeface="Courier New"/>
              </a:rPr>
              <a:t>(x1,y1,x2,y2)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ts val="2140"/>
              </a:lnSpc>
              <a:spcBef>
                <a:spcPts val="35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输出</a:t>
            </a:r>
            <a:r>
              <a:rPr dirty="0" sz="1800" spc="-10" b="1">
                <a:solidFill>
                  <a:srgbClr val="00AF50"/>
                </a:solidFill>
                <a:latin typeface="Courier New"/>
                <a:cs typeface="Courier New"/>
              </a:rPr>
              <a:t>(x1,y1)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到</a:t>
            </a:r>
            <a:r>
              <a:rPr dirty="0" sz="1800" spc="-10" b="1">
                <a:solidFill>
                  <a:srgbClr val="00AF50"/>
                </a:solidFill>
                <a:latin typeface="Microsoft YaHei"/>
                <a:cs typeface="Microsoft YaHei"/>
              </a:rPr>
              <a:t>（</a:t>
            </a:r>
            <a:r>
              <a:rPr dirty="0" sz="1800" spc="-10" b="1">
                <a:solidFill>
                  <a:srgbClr val="00AF50"/>
                </a:solidFill>
                <a:latin typeface="Courier New"/>
                <a:cs typeface="Courier New"/>
              </a:rPr>
              <a:t>x2,y2</a:t>
            </a:r>
            <a:r>
              <a:rPr dirty="0" sz="1800" spc="-10" b="1">
                <a:solidFill>
                  <a:srgbClr val="00AF50"/>
                </a:solidFill>
                <a:latin typeface="Microsoft YaHei"/>
                <a:cs typeface="Microsoft YaHei"/>
              </a:rPr>
              <a:t>）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距离</a:t>
            </a:r>
            <a:endParaRPr sz="1800">
              <a:latin typeface="Microsoft YaHei"/>
              <a:cs typeface="Microsoft YaHei"/>
            </a:endParaRPr>
          </a:p>
          <a:p>
            <a:pPr algn="just" marL="927100" marR="277495">
              <a:lnSpc>
                <a:spcPts val="2160"/>
              </a:lnSpc>
              <a:spcBef>
                <a:spcPts val="55"/>
              </a:spcBef>
            </a:pPr>
            <a:r>
              <a:rPr dirty="0" sz="1800" spc="-10" b="1">
                <a:latin typeface="Courier New"/>
                <a:cs typeface="Courier New"/>
              </a:rPr>
              <a:t>cout </a:t>
            </a:r>
            <a:r>
              <a:rPr dirty="0" sz="1800" spc="-5" b="1">
                <a:latin typeface="Courier New"/>
                <a:cs typeface="Courier New"/>
              </a:rPr>
              <a:t>&lt;&lt; </a:t>
            </a:r>
            <a:r>
              <a:rPr dirty="0" sz="1800" spc="-10" b="1">
                <a:latin typeface="Courier New"/>
                <a:cs typeface="Courier New"/>
              </a:rPr>
              <a:t>Distance(x1,y1,x3,y3) </a:t>
            </a:r>
            <a:r>
              <a:rPr dirty="0" sz="1800" spc="-5" b="1">
                <a:latin typeface="Courier New"/>
                <a:cs typeface="Courier New"/>
              </a:rPr>
              <a:t>&lt;&lt; </a:t>
            </a:r>
            <a:r>
              <a:rPr dirty="0" sz="1800" spc="-10" b="1">
                <a:latin typeface="Courier New"/>
                <a:cs typeface="Courier New"/>
              </a:rPr>
              <a:t>endl;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cout </a:t>
            </a:r>
            <a:r>
              <a:rPr dirty="0" sz="1800" spc="-5" b="1">
                <a:latin typeface="Courier New"/>
                <a:cs typeface="Courier New"/>
              </a:rPr>
              <a:t>&lt;&lt; </a:t>
            </a:r>
            <a:r>
              <a:rPr dirty="0" sz="1800" spc="-10" b="1">
                <a:latin typeface="Courier New"/>
                <a:cs typeface="Courier New"/>
              </a:rPr>
              <a:t>Distance(x3,y3,x2,y2) </a:t>
            </a:r>
            <a:r>
              <a:rPr dirty="0" sz="1800" spc="-5" b="1">
                <a:latin typeface="Courier New"/>
                <a:cs typeface="Courier New"/>
              </a:rPr>
              <a:t>&lt;&lt; </a:t>
            </a:r>
            <a:r>
              <a:rPr dirty="0" sz="1800" spc="-10" b="1">
                <a:latin typeface="Courier New"/>
                <a:cs typeface="Courier New"/>
              </a:rPr>
              <a:t>endl;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09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71716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返回值为</a:t>
            </a: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voi</a:t>
            </a:r>
            <a:r>
              <a:rPr dirty="0" sz="2400" spc="-15">
                <a:solidFill>
                  <a:srgbClr val="1F487C"/>
                </a:solidFill>
                <a:latin typeface="Arial MT"/>
                <a:cs typeface="Arial MT"/>
              </a:rPr>
              <a:t>d</a:t>
            </a:r>
            <a:r>
              <a:rPr dirty="0" sz="2400">
                <a:solidFill>
                  <a:srgbClr val="1F487C"/>
                </a:solidFill>
              </a:rPr>
              <a:t>的函数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705992"/>
            <a:ext cx="6610350" cy="27692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void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DrawCircle(double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x,double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y,double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r)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ts val="2140"/>
              </a:lnSpc>
              <a:spcBef>
                <a:spcPts val="35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下面的代码在屏幕上以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(x,y)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点为圆心</a:t>
            </a:r>
            <a:r>
              <a:rPr dirty="0" sz="1800" spc="-5" b="1">
                <a:solidFill>
                  <a:srgbClr val="00AF50"/>
                </a:solidFill>
                <a:latin typeface="Microsoft YaHei"/>
                <a:cs typeface="Microsoft YaHei"/>
              </a:rPr>
              <a:t>，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r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为半径画圆</a:t>
            </a:r>
            <a:endParaRPr sz="1800">
              <a:latin typeface="Microsoft YaHei"/>
              <a:cs typeface="Microsoft YaHei"/>
            </a:endParaRPr>
          </a:p>
          <a:p>
            <a:pPr marL="927100">
              <a:lnSpc>
                <a:spcPts val="2140"/>
              </a:lnSpc>
            </a:pPr>
            <a:r>
              <a:rPr dirty="0" sz="1800" spc="-5" b="1">
                <a:latin typeface="Courier New"/>
                <a:cs typeface="Courier New"/>
              </a:rPr>
              <a:t>………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return;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algn="r" marR="1990725">
              <a:lnSpc>
                <a:spcPts val="2115"/>
              </a:lnSpc>
              <a:spcBef>
                <a:spcPts val="245"/>
              </a:spcBef>
            </a:pPr>
            <a:r>
              <a:rPr dirty="0" sz="1800">
                <a:latin typeface="Arial MT"/>
                <a:cs typeface="Arial MT"/>
              </a:rPr>
              <a:t>=</a:t>
            </a:r>
            <a:endParaRPr sz="1800">
              <a:latin typeface="Arial MT"/>
              <a:cs typeface="Arial MT"/>
            </a:endParaRPr>
          </a:p>
          <a:p>
            <a:pPr marL="12700">
              <a:lnSpc>
                <a:spcPts val="2115"/>
              </a:lnSpc>
            </a:pPr>
            <a:r>
              <a:rPr dirty="0" sz="1800" spc="-5">
                <a:latin typeface="Microsoft YaHei"/>
                <a:cs typeface="Microsoft YaHei"/>
              </a:rPr>
              <a:t>调用：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005"/>
              </a:spcBef>
            </a:pPr>
            <a:r>
              <a:rPr dirty="0" sz="1800" spc="-10" b="1">
                <a:latin typeface="Courier New"/>
                <a:cs typeface="Courier New"/>
              </a:rPr>
              <a:t>DrawCircle(0,0,1);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函数的声明</a:t>
            </a:r>
            <a:endParaRPr sz="2400"/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186639" y="1226057"/>
            <a:ext cx="6496050" cy="12458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 b="1">
                <a:latin typeface="Microsoft YaHei"/>
                <a:cs typeface="Microsoft YaHei"/>
              </a:rPr>
              <a:t>一般来说函数</a:t>
            </a:r>
            <a:r>
              <a:rPr dirty="0" sz="2000" spc="-15" b="1">
                <a:latin typeface="Microsoft YaHei"/>
                <a:cs typeface="Microsoft YaHei"/>
              </a:rPr>
              <a:t>的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定义</a:t>
            </a:r>
            <a:r>
              <a:rPr dirty="0" sz="2000" b="1">
                <a:latin typeface="Microsoft YaHei"/>
                <a:cs typeface="Microsoft YaHei"/>
              </a:rPr>
              <a:t>必</a:t>
            </a:r>
            <a:r>
              <a:rPr dirty="0" sz="2000" spc="-15" b="1">
                <a:latin typeface="Microsoft YaHei"/>
                <a:cs typeface="Microsoft YaHei"/>
              </a:rPr>
              <a:t>须</a:t>
            </a:r>
            <a:r>
              <a:rPr dirty="0" sz="2000" b="1">
                <a:latin typeface="Microsoft YaHei"/>
                <a:cs typeface="Microsoft YaHei"/>
              </a:rPr>
              <a:t>出现</a:t>
            </a:r>
            <a:r>
              <a:rPr dirty="0" sz="2000" spc="-15" b="1">
                <a:latin typeface="Microsoft YaHei"/>
                <a:cs typeface="Microsoft YaHei"/>
              </a:rPr>
              <a:t>在</a:t>
            </a:r>
            <a:r>
              <a:rPr dirty="0" sz="2000" b="1">
                <a:latin typeface="Microsoft YaHei"/>
                <a:cs typeface="Microsoft YaHei"/>
              </a:rPr>
              <a:t>函数</a:t>
            </a:r>
            <a:r>
              <a:rPr dirty="0" sz="2000" spc="-15" b="1">
                <a:latin typeface="Microsoft YaHei"/>
                <a:cs typeface="Microsoft YaHei"/>
              </a:rPr>
              <a:t>调</a:t>
            </a:r>
            <a:r>
              <a:rPr dirty="0" sz="2000" b="1">
                <a:latin typeface="Microsoft YaHei"/>
                <a:cs typeface="Microsoft YaHei"/>
              </a:rPr>
              <a:t>用语</a:t>
            </a:r>
            <a:r>
              <a:rPr dirty="0" sz="2000" spc="-15" b="1">
                <a:latin typeface="Microsoft YaHei"/>
                <a:cs typeface="Microsoft YaHei"/>
              </a:rPr>
              <a:t>句</a:t>
            </a:r>
            <a:r>
              <a:rPr dirty="0" sz="2000" b="1">
                <a:latin typeface="Microsoft YaHei"/>
                <a:cs typeface="Microsoft YaHei"/>
              </a:rPr>
              <a:t>之前，</a:t>
            </a:r>
            <a:endParaRPr sz="2000">
              <a:latin typeface="Microsoft YaHei"/>
              <a:cs typeface="Microsoft YaHei"/>
            </a:endParaRPr>
          </a:p>
          <a:p>
            <a:pPr marL="88900">
              <a:lnSpc>
                <a:spcPct val="100000"/>
              </a:lnSpc>
            </a:pPr>
            <a:r>
              <a:rPr dirty="0" sz="2000" b="1">
                <a:latin typeface="Microsoft YaHei"/>
                <a:cs typeface="Microsoft YaHei"/>
              </a:rPr>
              <a:t>否则调用语句编译出错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88900">
              <a:lnSpc>
                <a:spcPct val="100000"/>
              </a:lnSpc>
              <a:spcBef>
                <a:spcPts val="5"/>
              </a:spcBef>
            </a:pPr>
            <a:r>
              <a:rPr dirty="0" sz="2000" b="1">
                <a:latin typeface="Microsoft YaHei"/>
                <a:cs typeface="Microsoft YaHei"/>
              </a:rPr>
              <a:t>如果过函数</a:t>
            </a:r>
            <a:r>
              <a:rPr dirty="0" sz="2000" spc="5" b="1">
                <a:latin typeface="Microsoft YaHei"/>
                <a:cs typeface="Microsoft YaHei"/>
              </a:rPr>
              <a:t>A</a:t>
            </a:r>
            <a:r>
              <a:rPr dirty="0" sz="2000" b="1">
                <a:latin typeface="Microsoft YaHei"/>
                <a:cs typeface="Microsoft YaHei"/>
              </a:rPr>
              <a:t>内部</a:t>
            </a:r>
            <a:r>
              <a:rPr dirty="0" sz="2000" spc="-15" b="1">
                <a:latin typeface="Microsoft YaHei"/>
                <a:cs typeface="Microsoft YaHei"/>
              </a:rPr>
              <a:t>调</a:t>
            </a:r>
            <a:r>
              <a:rPr dirty="0" sz="2000" b="1">
                <a:latin typeface="Microsoft YaHei"/>
                <a:cs typeface="Microsoft YaHei"/>
              </a:rPr>
              <a:t>用了</a:t>
            </a:r>
            <a:r>
              <a:rPr dirty="0" sz="2000" spc="-5" b="1">
                <a:latin typeface="Microsoft YaHei"/>
                <a:cs typeface="Microsoft YaHei"/>
              </a:rPr>
              <a:t>B,B</a:t>
            </a:r>
            <a:r>
              <a:rPr dirty="0" sz="2000" spc="-15" b="1">
                <a:latin typeface="Microsoft YaHei"/>
                <a:cs typeface="Microsoft YaHei"/>
              </a:rPr>
              <a:t>内</a:t>
            </a:r>
            <a:r>
              <a:rPr dirty="0" sz="2000" b="1">
                <a:latin typeface="Microsoft YaHei"/>
                <a:cs typeface="Microsoft YaHei"/>
              </a:rPr>
              <a:t>部调</a:t>
            </a:r>
            <a:r>
              <a:rPr dirty="0" sz="2000" spc="-15" b="1">
                <a:latin typeface="Microsoft YaHei"/>
                <a:cs typeface="Microsoft YaHei"/>
              </a:rPr>
              <a:t>用</a:t>
            </a:r>
            <a:r>
              <a:rPr dirty="0" sz="2000" b="1">
                <a:latin typeface="Microsoft YaHei"/>
                <a:cs typeface="Microsoft YaHei"/>
              </a:rPr>
              <a:t>了</a:t>
            </a:r>
            <a:r>
              <a:rPr dirty="0" sz="2000" spc="-5" b="1">
                <a:latin typeface="Microsoft YaHei"/>
                <a:cs typeface="Microsoft YaHei"/>
              </a:rPr>
              <a:t>A，</a:t>
            </a:r>
            <a:r>
              <a:rPr dirty="0" sz="2000" spc="-15" b="1">
                <a:latin typeface="Microsoft YaHei"/>
                <a:cs typeface="Microsoft YaHei"/>
              </a:rPr>
              <a:t>哪</a:t>
            </a:r>
            <a:r>
              <a:rPr dirty="0" sz="2000" b="1">
                <a:latin typeface="Microsoft YaHei"/>
                <a:cs typeface="Microsoft YaHei"/>
              </a:rPr>
              <a:t>个写</a:t>
            </a:r>
            <a:r>
              <a:rPr dirty="0" sz="2000" spc="-15" b="1">
                <a:latin typeface="Microsoft YaHei"/>
                <a:cs typeface="Microsoft YaHei"/>
              </a:rPr>
              <a:t>前</a:t>
            </a:r>
            <a:r>
              <a:rPr dirty="0" sz="2000" b="1">
                <a:latin typeface="Microsoft YaHei"/>
                <a:cs typeface="Microsoft YaHei"/>
              </a:rPr>
              <a:t>面？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函数的声明</a:t>
            </a:r>
            <a:endParaRPr sz="2400"/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15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186639" y="1226057"/>
            <a:ext cx="8068309" cy="338010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77495" indent="-265430">
              <a:lnSpc>
                <a:spcPct val="100000"/>
              </a:lnSpc>
              <a:spcBef>
                <a:spcPts val="105"/>
              </a:spcBef>
              <a:buFont typeface="Wingdings"/>
              <a:buChar char=""/>
              <a:tabLst>
                <a:tab pos="278130" algn="l"/>
              </a:tabLst>
            </a:pPr>
            <a:r>
              <a:rPr dirty="0" sz="2000" b="1">
                <a:latin typeface="Microsoft YaHei"/>
                <a:cs typeface="Microsoft YaHei"/>
              </a:rPr>
              <a:t>函数的调用语句前面有</a:t>
            </a:r>
            <a:r>
              <a:rPr dirty="0" sz="2000" spc="-10" b="1">
                <a:latin typeface="Microsoft YaHei"/>
                <a:cs typeface="Microsoft YaHei"/>
              </a:rPr>
              <a:t>函</a:t>
            </a:r>
            <a:r>
              <a:rPr dirty="0" sz="2000" b="1">
                <a:latin typeface="Microsoft YaHei"/>
                <a:cs typeface="Microsoft YaHei"/>
              </a:rPr>
              <a:t>数</a:t>
            </a:r>
            <a:r>
              <a:rPr dirty="0" sz="2000" spc="-25" b="1">
                <a:latin typeface="Microsoft YaHei"/>
                <a:cs typeface="Microsoft YaHei"/>
              </a:rPr>
              <a:t>的</a:t>
            </a:r>
            <a:r>
              <a:rPr dirty="0" sz="2000" spc="-15" b="1">
                <a:solidFill>
                  <a:srgbClr val="FF0000"/>
                </a:solidFill>
                <a:latin typeface="Microsoft YaHei"/>
                <a:cs typeface="Microsoft YaHei"/>
              </a:rPr>
              <a:t>声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明</a:t>
            </a:r>
            <a:r>
              <a:rPr dirty="0" sz="2000" b="1">
                <a:latin typeface="Microsoft YaHei"/>
                <a:cs typeface="Microsoft YaHei"/>
              </a:rPr>
              <a:t>即</a:t>
            </a:r>
            <a:r>
              <a:rPr dirty="0" sz="2000" spc="-15" b="1">
                <a:latin typeface="Microsoft YaHei"/>
                <a:cs typeface="Microsoft YaHei"/>
              </a:rPr>
              <a:t>可</a:t>
            </a:r>
            <a:r>
              <a:rPr dirty="0" sz="2000" b="1">
                <a:latin typeface="Microsoft YaHei"/>
                <a:cs typeface="Microsoft YaHei"/>
              </a:rPr>
              <a:t>，不</a:t>
            </a:r>
            <a:r>
              <a:rPr dirty="0" sz="2000" spc="-15" b="1">
                <a:latin typeface="Microsoft YaHei"/>
                <a:cs typeface="Microsoft YaHei"/>
              </a:rPr>
              <a:t>一</a:t>
            </a:r>
            <a:r>
              <a:rPr dirty="0" sz="2000" b="1">
                <a:latin typeface="Microsoft YaHei"/>
                <a:cs typeface="Microsoft YaHei"/>
              </a:rPr>
              <a:t>定要</a:t>
            </a:r>
            <a:r>
              <a:rPr dirty="0" sz="2000" spc="-15" b="1">
                <a:latin typeface="Microsoft YaHei"/>
                <a:cs typeface="Microsoft YaHei"/>
              </a:rPr>
              <a:t>有</a:t>
            </a:r>
            <a:r>
              <a:rPr dirty="0" sz="2000" b="1">
                <a:latin typeface="Microsoft YaHei"/>
                <a:cs typeface="Microsoft YaHei"/>
              </a:rPr>
              <a:t>定义！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300">
              <a:latin typeface="Microsoft YaHei"/>
              <a:cs typeface="Microsoft YaHei"/>
            </a:endParaRPr>
          </a:p>
          <a:p>
            <a:pPr marL="152400">
              <a:lnSpc>
                <a:spcPct val="100000"/>
              </a:lnSpc>
              <a:tabLst>
                <a:tab pos="3635375" algn="l"/>
                <a:tab pos="5002530" algn="l"/>
              </a:tabLst>
            </a:pPr>
            <a:r>
              <a:rPr dirty="0" sz="2000">
                <a:latin typeface="Microsoft YaHei"/>
                <a:cs typeface="Microsoft YaHei"/>
              </a:rPr>
              <a:t>返回值类型</a:t>
            </a:r>
            <a:r>
              <a:rPr dirty="0" sz="2000" spc="-6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函数名</a:t>
            </a:r>
            <a:r>
              <a:rPr dirty="0" sz="2000">
                <a:latin typeface="Arial MT"/>
                <a:cs typeface="Arial MT"/>
              </a:rPr>
              <a:t>(</a:t>
            </a:r>
            <a:r>
              <a:rPr dirty="0" sz="2000">
                <a:latin typeface="Microsoft YaHei"/>
                <a:cs typeface="Microsoft YaHei"/>
              </a:rPr>
              <a:t>参数</a:t>
            </a: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>
                <a:latin typeface="Microsoft YaHei"/>
                <a:cs typeface="Microsoft YaHei"/>
              </a:rPr>
              <a:t>类型	参数</a:t>
            </a:r>
            <a:r>
              <a:rPr dirty="0" sz="2000">
                <a:latin typeface="Arial MT"/>
                <a:cs typeface="Arial MT"/>
              </a:rPr>
              <a:t>1</a:t>
            </a:r>
            <a:r>
              <a:rPr dirty="0" sz="2000">
                <a:latin typeface="Microsoft YaHei"/>
                <a:cs typeface="Microsoft YaHei"/>
              </a:rPr>
              <a:t>名称</a:t>
            </a:r>
            <a:r>
              <a:rPr dirty="0" sz="2000">
                <a:latin typeface="Arial MT"/>
                <a:cs typeface="Arial MT"/>
              </a:rPr>
              <a:t>,	</a:t>
            </a:r>
            <a:r>
              <a:rPr dirty="0" sz="2000">
                <a:latin typeface="Microsoft YaHei"/>
                <a:cs typeface="Microsoft YaHei"/>
              </a:rPr>
              <a:t>参数</a:t>
            </a: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>
                <a:latin typeface="Microsoft YaHei"/>
                <a:cs typeface="Microsoft YaHei"/>
              </a:rPr>
              <a:t>类型</a:t>
            </a:r>
            <a:r>
              <a:rPr dirty="0" sz="2000" spc="-114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参数</a:t>
            </a:r>
            <a:r>
              <a:rPr dirty="0" sz="2000">
                <a:latin typeface="Arial MT"/>
                <a:cs typeface="Arial MT"/>
              </a:rPr>
              <a:t>2</a:t>
            </a:r>
            <a:r>
              <a:rPr dirty="0" sz="2000">
                <a:latin typeface="Microsoft YaHei"/>
                <a:cs typeface="Microsoft YaHei"/>
              </a:rPr>
              <a:t>名称</a:t>
            </a:r>
            <a:r>
              <a:rPr dirty="0" sz="2000">
                <a:latin typeface="Arial MT"/>
                <a:cs typeface="Arial MT"/>
              </a:rPr>
              <a:t>……)</a:t>
            </a:r>
            <a:r>
              <a:rPr dirty="0" sz="2000">
                <a:solidFill>
                  <a:srgbClr val="FF0000"/>
                </a:solidFill>
                <a:latin typeface="Arial MT"/>
                <a:cs typeface="Arial MT"/>
              </a:rPr>
              <a:t>;</a:t>
            </a:r>
            <a:endParaRPr sz="20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050">
              <a:latin typeface="Arial MT"/>
              <a:cs typeface="Arial MT"/>
            </a:endParaRPr>
          </a:p>
          <a:p>
            <a:pPr marL="165100">
              <a:lnSpc>
                <a:spcPct val="100000"/>
              </a:lnSpc>
            </a:pPr>
            <a:r>
              <a:rPr dirty="0" sz="2000" spc="5" b="1">
                <a:latin typeface="Microsoft YaHei"/>
                <a:cs typeface="Microsoft YaHei"/>
              </a:rPr>
              <a:t>例如：</a:t>
            </a:r>
            <a:endParaRPr sz="2000">
              <a:latin typeface="Microsoft YaHei"/>
              <a:cs typeface="Microsoft YaHei"/>
            </a:endParaRPr>
          </a:p>
          <a:p>
            <a:pPr marL="12700" marR="4847590">
              <a:lnSpc>
                <a:spcPct val="100000"/>
              </a:lnSpc>
              <a:spcBef>
                <a:spcPts val="2245"/>
              </a:spcBef>
            </a:pPr>
            <a:r>
              <a:rPr dirty="0" sz="2000" spc="-5" b="1">
                <a:latin typeface="Courier New"/>
                <a:cs typeface="Courier New"/>
              </a:rPr>
              <a:t>int Max(int a,int b); </a:t>
            </a:r>
            <a:r>
              <a:rPr dirty="0" sz="2000" spc="-119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double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Sqrt(double);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double</a:t>
            </a:r>
            <a:r>
              <a:rPr dirty="0" sz="2000" spc="4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Distance(double,double,double,double);</a:t>
            </a:r>
            <a:endParaRPr sz="20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2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solidFill>
                  <a:srgbClr val="070CEB"/>
                </a:solidFill>
                <a:latin typeface="Microsoft YaHei"/>
                <a:cs typeface="Microsoft YaHei"/>
              </a:rPr>
              <a:t>参数名称可以省略。</a:t>
            </a:r>
            <a:r>
              <a:rPr dirty="0" sz="2000" b="1">
                <a:latin typeface="Microsoft YaHei"/>
                <a:cs typeface="Microsoft YaHei"/>
              </a:rPr>
              <a:t>函</a:t>
            </a:r>
            <a:r>
              <a:rPr dirty="0" sz="2000" spc="-15" b="1">
                <a:latin typeface="Microsoft YaHei"/>
                <a:cs typeface="Microsoft YaHei"/>
              </a:rPr>
              <a:t>数</a:t>
            </a:r>
            <a:r>
              <a:rPr dirty="0" sz="2000" b="1">
                <a:latin typeface="Microsoft YaHei"/>
                <a:cs typeface="Microsoft YaHei"/>
              </a:rPr>
              <a:t>声明</a:t>
            </a:r>
            <a:r>
              <a:rPr dirty="0" sz="2000" spc="-15" b="1">
                <a:latin typeface="Microsoft YaHei"/>
                <a:cs typeface="Microsoft YaHei"/>
              </a:rPr>
              <a:t>也</a:t>
            </a:r>
            <a:r>
              <a:rPr dirty="0" sz="2000" b="1">
                <a:latin typeface="Microsoft YaHei"/>
                <a:cs typeface="Microsoft YaHei"/>
              </a:rPr>
              <a:t>称为</a:t>
            </a:r>
            <a:r>
              <a:rPr dirty="0" sz="2000" spc="-15" b="1">
                <a:latin typeface="Microsoft YaHei"/>
                <a:cs typeface="Microsoft YaHei"/>
              </a:rPr>
              <a:t>“</a:t>
            </a:r>
            <a:r>
              <a:rPr dirty="0" sz="2000" b="1">
                <a:latin typeface="Microsoft YaHei"/>
                <a:cs typeface="Microsoft YaHei"/>
              </a:rPr>
              <a:t>函数</a:t>
            </a:r>
            <a:r>
              <a:rPr dirty="0" sz="2000" spc="-15" b="1">
                <a:latin typeface="Microsoft YaHei"/>
                <a:cs typeface="Microsoft YaHei"/>
              </a:rPr>
              <a:t>的</a:t>
            </a:r>
            <a:r>
              <a:rPr dirty="0" sz="2000" b="1">
                <a:latin typeface="Microsoft YaHei"/>
                <a:cs typeface="Microsoft YaHei"/>
              </a:rPr>
              <a:t>原型”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函数的声明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8430259" y="4796739"/>
            <a:ext cx="177800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18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86639" y="1056894"/>
            <a:ext cx="2769235" cy="3985260"/>
          </a:xfrm>
          <a:prstGeom prst="rect">
            <a:avLst/>
          </a:prstGeom>
        </p:spPr>
        <p:txBody>
          <a:bodyPr wrap="square" lIns="0" tIns="27305" rIns="0" bIns="0" rtlCol="0" vert="horz">
            <a:spAutoFit/>
          </a:bodyPr>
          <a:lstStyle/>
          <a:p>
            <a:pPr marL="12700" marR="5080">
              <a:lnSpc>
                <a:spcPts val="2360"/>
              </a:lnSpc>
              <a:spcBef>
                <a:spcPts val="215"/>
              </a:spcBef>
            </a:pP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void FunctionB(); </a:t>
            </a:r>
            <a:r>
              <a:rPr dirty="0" sz="200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void</a:t>
            </a:r>
            <a:r>
              <a:rPr dirty="0" sz="2000" spc="-3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FunctionA()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{</a:t>
            </a:r>
            <a:endParaRPr sz="2000">
              <a:latin typeface="Courier New"/>
              <a:cs typeface="Courier New"/>
            </a:endParaRPr>
          </a:p>
          <a:p>
            <a:pPr marL="927100">
              <a:lnSpc>
                <a:spcPts val="2330"/>
              </a:lnSpc>
            </a:pPr>
            <a:r>
              <a:rPr dirty="0" sz="2000" spc="-5" b="1">
                <a:latin typeface="Courier New"/>
                <a:cs typeface="Courier New"/>
              </a:rPr>
              <a:t>......</a:t>
            </a:r>
            <a:endParaRPr sz="20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spc="-5" b="1">
                <a:solidFill>
                  <a:srgbClr val="070CEB"/>
                </a:solidFill>
                <a:latin typeface="Courier New"/>
                <a:cs typeface="Courier New"/>
              </a:rPr>
              <a:t>FunctionB</a:t>
            </a:r>
            <a:r>
              <a:rPr dirty="0" sz="2000" spc="-5" b="1">
                <a:latin typeface="Courier New"/>
                <a:cs typeface="Courier New"/>
              </a:rPr>
              <a:t>();</a:t>
            </a:r>
            <a:endParaRPr sz="20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......</a:t>
            </a:r>
            <a:endParaRPr sz="20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return;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latin typeface="Courier New"/>
                <a:cs typeface="Courier New"/>
              </a:rPr>
              <a:t>}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000" spc="-5" b="1">
                <a:latin typeface="Courier New"/>
                <a:cs typeface="Courier New"/>
              </a:rPr>
              <a:t>void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FunctionB()</a:t>
            </a:r>
            <a:r>
              <a:rPr dirty="0" sz="2000" spc="-3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{</a:t>
            </a:r>
            <a:endParaRPr sz="20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.......</a:t>
            </a:r>
            <a:endParaRPr sz="20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FunctionA();</a:t>
            </a:r>
            <a:endParaRPr sz="20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.......</a:t>
            </a:r>
            <a:endParaRPr sz="20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return;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latin typeface="Courier New"/>
                <a:cs typeface="Courier New"/>
              </a:rPr>
              <a:t>}</a:t>
            </a:r>
            <a:endParaRPr sz="20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082798" y="1056894"/>
            <a:ext cx="839469" cy="33083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2000" b="1">
                <a:solidFill>
                  <a:srgbClr val="00AF50"/>
                </a:solidFill>
                <a:latin typeface="Microsoft YaHei"/>
                <a:cs typeface="Microsoft YaHei"/>
              </a:rPr>
              <a:t>声明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295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mai</a:t>
            </a:r>
            <a:r>
              <a:rPr dirty="0" sz="2400" spc="-10">
                <a:solidFill>
                  <a:srgbClr val="1F487C"/>
                </a:solidFill>
                <a:latin typeface="Arial MT"/>
                <a:cs typeface="Arial MT"/>
              </a:rPr>
              <a:t>n</a:t>
            </a:r>
            <a:r>
              <a:rPr dirty="0" sz="2400">
                <a:solidFill>
                  <a:srgbClr val="1F487C"/>
                </a:solidFill>
              </a:rPr>
              <a:t>函数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23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186639" y="1073658"/>
            <a:ext cx="6993255" cy="27184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6F2F9F"/>
                </a:solidFill>
                <a:latin typeface="Microsoft YaHei"/>
                <a:cs typeface="Microsoft YaHei"/>
              </a:rPr>
              <a:t>C/C++</a:t>
            </a:r>
            <a:r>
              <a:rPr dirty="0" sz="1800" b="1">
                <a:solidFill>
                  <a:srgbClr val="6F2F9F"/>
                </a:solidFill>
                <a:latin typeface="Microsoft YaHei"/>
                <a:cs typeface="Microsoft YaHei"/>
              </a:rPr>
              <a:t>程序从</a:t>
            </a:r>
            <a:r>
              <a:rPr dirty="0" sz="1800" spc="-5" b="1">
                <a:solidFill>
                  <a:srgbClr val="6F2F9F"/>
                </a:solidFill>
                <a:latin typeface="Microsoft YaHei"/>
                <a:cs typeface="Microsoft YaHei"/>
              </a:rPr>
              <a:t>main</a:t>
            </a:r>
            <a:r>
              <a:rPr dirty="0" sz="1800" b="1">
                <a:solidFill>
                  <a:srgbClr val="6F2F9F"/>
                </a:solidFill>
                <a:latin typeface="Microsoft YaHei"/>
                <a:cs typeface="Microsoft YaHei"/>
              </a:rPr>
              <a:t>函数开始执行，执行</a:t>
            </a:r>
            <a:r>
              <a:rPr dirty="0" sz="1800" spc="-20" b="1">
                <a:solidFill>
                  <a:srgbClr val="6F2F9F"/>
                </a:solidFill>
                <a:latin typeface="Microsoft YaHei"/>
                <a:cs typeface="Microsoft YaHei"/>
              </a:rPr>
              <a:t>到</a:t>
            </a:r>
            <a:r>
              <a:rPr dirty="0" sz="1800" spc="-5" b="1">
                <a:solidFill>
                  <a:srgbClr val="6F2F9F"/>
                </a:solidFill>
                <a:latin typeface="Microsoft YaHei"/>
                <a:cs typeface="Microsoft YaHei"/>
              </a:rPr>
              <a:t>main</a:t>
            </a:r>
            <a:r>
              <a:rPr dirty="0" sz="1800" b="1">
                <a:solidFill>
                  <a:srgbClr val="6F2F9F"/>
                </a:solidFill>
                <a:latin typeface="Microsoft YaHei"/>
                <a:cs typeface="Microsoft YaHei"/>
              </a:rPr>
              <a:t>中的</a:t>
            </a:r>
            <a:r>
              <a:rPr dirty="0" sz="1800" spc="-5" b="1">
                <a:solidFill>
                  <a:srgbClr val="6F2F9F"/>
                </a:solidFill>
                <a:latin typeface="Microsoft YaHei"/>
                <a:cs typeface="Microsoft YaHei"/>
              </a:rPr>
              <a:t>return</a:t>
            </a:r>
            <a:r>
              <a:rPr dirty="0" sz="1800" b="1">
                <a:solidFill>
                  <a:srgbClr val="6F2F9F"/>
                </a:solidFill>
                <a:latin typeface="Microsoft YaHei"/>
                <a:cs typeface="Microsoft YaHei"/>
              </a:rPr>
              <a:t>则结束。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200">
              <a:latin typeface="Microsoft YaHei"/>
              <a:cs typeface="Microsoft YaHei"/>
            </a:endParaRPr>
          </a:p>
          <a:p>
            <a:pPr marL="12700" marR="3924300">
              <a:lnSpc>
                <a:spcPct val="100000"/>
              </a:lnSpc>
              <a:spcBef>
                <a:spcPts val="5"/>
              </a:spcBef>
              <a:tabLst>
                <a:tab pos="622300" algn="l"/>
              </a:tabLst>
            </a:pPr>
            <a:r>
              <a:rPr dirty="0" sz="2000" spc="-5" b="1">
                <a:latin typeface="Courier New"/>
                <a:cs typeface="Courier New"/>
              </a:rPr>
              <a:t>#include &lt;iostream&gt; </a:t>
            </a:r>
            <a:r>
              <a:rPr dirty="0" sz="200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using namespace std; </a:t>
            </a:r>
            <a:r>
              <a:rPr dirty="0" sz="2000" spc="-119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int	</a:t>
            </a:r>
            <a:r>
              <a:rPr dirty="0" sz="2000" spc="-5" b="1">
                <a:solidFill>
                  <a:srgbClr val="FF0000"/>
                </a:solidFill>
                <a:latin typeface="Courier New"/>
                <a:cs typeface="Courier New"/>
              </a:rPr>
              <a:t>main</a:t>
            </a:r>
            <a:r>
              <a:rPr dirty="0" sz="2000" spc="-5" b="1">
                <a:latin typeface="Courier New"/>
                <a:cs typeface="Courier New"/>
              </a:rPr>
              <a:t>()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latin typeface="Courier New"/>
                <a:cs typeface="Courier New"/>
              </a:rPr>
              <a:t>{</a:t>
            </a:r>
            <a:endParaRPr sz="20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b="1">
                <a:latin typeface="Courier New"/>
                <a:cs typeface="Courier New"/>
              </a:rPr>
              <a:t>cout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&lt;&lt;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"Hello,world"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b="1">
                <a:latin typeface="Courier New"/>
                <a:cs typeface="Courier New"/>
              </a:rPr>
              <a:t>&lt;&lt;</a:t>
            </a:r>
            <a:r>
              <a:rPr dirty="0" sz="2000" spc="-10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endl;</a:t>
            </a:r>
            <a:endParaRPr sz="20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2000" spc="-5" b="1">
                <a:latin typeface="Courier New"/>
                <a:cs typeface="Courier New"/>
              </a:rPr>
              <a:t>return</a:t>
            </a:r>
            <a:r>
              <a:rPr dirty="0" sz="2000" spc="-55" b="1">
                <a:latin typeface="Courier New"/>
                <a:cs typeface="Courier New"/>
              </a:rPr>
              <a:t> </a:t>
            </a:r>
            <a:r>
              <a:rPr dirty="0" sz="2000" spc="-5" b="1">
                <a:latin typeface="Courier New"/>
                <a:cs typeface="Courier New"/>
              </a:rPr>
              <a:t>0;</a:t>
            </a:r>
            <a:endParaRPr sz="20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latin typeface="Courier New"/>
                <a:cs typeface="Courier New"/>
              </a:rPr>
              <a:t>}</a:t>
            </a:r>
            <a:endParaRPr sz="20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995422" y="74802"/>
            <a:ext cx="2061845" cy="33083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solidFill>
                  <a:srgbClr val="000000"/>
                </a:solidFill>
              </a:rPr>
              <a:t>信息科学技术学院</a:t>
            </a:r>
            <a:endParaRPr sz="2000"/>
          </a:p>
        </p:txBody>
      </p:sp>
      <p:sp>
        <p:nvSpPr>
          <p:cNvPr id="13" name="object 13"/>
          <p:cNvSpPr txBox="1"/>
          <p:nvPr/>
        </p:nvSpPr>
        <p:spPr>
          <a:xfrm>
            <a:off x="8506459" y="4796739"/>
            <a:ext cx="102235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2</a:t>
            </a:r>
            <a:endParaRPr sz="1200">
              <a:latin typeface="Times New Roman"/>
              <a:cs typeface="Times New Roman"/>
            </a:endParaRPr>
          </a:p>
        </p:txBody>
      </p:sp>
      <p:pic>
        <p:nvPicPr>
          <p:cNvPr id="14" name="object 1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650991" y="556259"/>
            <a:ext cx="3241548" cy="4320540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710590" y="1516202"/>
            <a:ext cx="4048125" cy="20383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Microsoft YaHei"/>
                <a:cs typeface="Microsoft YaHei"/>
              </a:rPr>
              <a:t>指定教材：</a:t>
            </a:r>
            <a:endParaRPr sz="1800">
              <a:latin typeface="Microsoft YaHei"/>
              <a:cs typeface="Microsoft YaHei"/>
            </a:endParaRPr>
          </a:p>
          <a:p>
            <a:pPr algn="ctr">
              <a:lnSpc>
                <a:spcPct val="100000"/>
              </a:lnSpc>
              <a:spcBef>
                <a:spcPts val="2140"/>
              </a:spcBef>
            </a:pPr>
            <a:r>
              <a:rPr dirty="0" sz="2400" b="1">
                <a:latin typeface="Microsoft YaHei"/>
                <a:cs typeface="Microsoft YaHei"/>
              </a:rPr>
              <a:t>《新标</a:t>
            </a:r>
            <a:r>
              <a:rPr dirty="0" sz="2400" spc="-5" b="1">
                <a:latin typeface="Microsoft YaHei"/>
                <a:cs typeface="Microsoft YaHei"/>
              </a:rPr>
              <a:t>准C+</a:t>
            </a:r>
            <a:r>
              <a:rPr dirty="0" sz="2400" b="1">
                <a:latin typeface="Microsoft YaHei"/>
                <a:cs typeface="Microsoft YaHei"/>
              </a:rPr>
              <a:t>+程序设计教程》</a:t>
            </a:r>
            <a:endParaRPr sz="2400">
              <a:latin typeface="Microsoft YaHei"/>
              <a:cs typeface="Microsoft YaHei"/>
            </a:endParaRPr>
          </a:p>
          <a:p>
            <a:pPr algn="ctr">
              <a:lnSpc>
                <a:spcPct val="100000"/>
              </a:lnSpc>
              <a:spcBef>
                <a:spcPts val="2185"/>
              </a:spcBef>
            </a:pPr>
            <a:r>
              <a:rPr dirty="0" sz="1800" spc="-5">
                <a:latin typeface="Microsoft YaHei"/>
                <a:cs typeface="Microsoft YaHei"/>
              </a:rPr>
              <a:t>郭</a:t>
            </a:r>
            <a:r>
              <a:rPr dirty="0" sz="1800">
                <a:latin typeface="Microsoft YaHei"/>
                <a:cs typeface="Microsoft YaHei"/>
              </a:rPr>
              <a:t>炜</a:t>
            </a:r>
            <a:r>
              <a:rPr dirty="0" sz="1800" spc="-55">
                <a:latin typeface="Microsoft YaHei"/>
                <a:cs typeface="Microsoft YaHei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编著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algn="ctr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清华大学出版社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159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函数参数的传递</a:t>
            </a:r>
            <a:endParaRPr sz="2400"/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23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795654"/>
            <a:ext cx="7766050" cy="3574415"/>
          </a:xfrm>
          <a:prstGeom prst="rect">
            <a:avLst/>
          </a:prstGeom>
        </p:spPr>
        <p:txBody>
          <a:bodyPr wrap="square" lIns="0" tIns="21590" rIns="0" bIns="0" rtlCol="0" vert="horz">
            <a:spAutoFit/>
          </a:bodyPr>
          <a:lstStyle/>
          <a:p>
            <a:pPr marL="12700" marR="1400175">
              <a:lnSpc>
                <a:spcPct val="96700"/>
              </a:lnSpc>
              <a:spcBef>
                <a:spcPts val="17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 b="1">
                <a:solidFill>
                  <a:srgbClr val="6F2F9F"/>
                </a:solidFill>
                <a:latin typeface="Microsoft YaHei"/>
                <a:cs typeface="Microsoft YaHei"/>
              </a:rPr>
              <a:t>函数的形参是实参的一个拷贝，且形参的改变不会影响到实参  </a:t>
            </a:r>
            <a:r>
              <a:rPr dirty="0" sz="1800" spc="-10" b="1">
                <a:solidFill>
                  <a:srgbClr val="6F2F9F"/>
                </a:solidFill>
                <a:latin typeface="Microsoft YaHei"/>
                <a:cs typeface="Microsoft YaHei"/>
              </a:rPr>
              <a:t>(</a:t>
            </a:r>
            <a:r>
              <a:rPr dirty="0" sz="1800" spc="-5" b="1">
                <a:solidFill>
                  <a:srgbClr val="6F2F9F"/>
                </a:solidFill>
                <a:latin typeface="Microsoft YaHei"/>
                <a:cs typeface="Microsoft YaHei"/>
              </a:rPr>
              <a:t>除非形参类型是数组、引</a:t>
            </a:r>
            <a:r>
              <a:rPr dirty="0" sz="1800" b="1">
                <a:solidFill>
                  <a:srgbClr val="6F2F9F"/>
                </a:solidFill>
                <a:latin typeface="Microsoft YaHei"/>
                <a:cs typeface="Microsoft YaHei"/>
              </a:rPr>
              <a:t>用</a:t>
            </a:r>
            <a:r>
              <a:rPr dirty="0" sz="1800" spc="-5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1800" spc="-10" b="1">
                <a:solidFill>
                  <a:srgbClr val="6F2F9F"/>
                </a:solidFill>
                <a:latin typeface="Microsoft YaHei"/>
                <a:cs typeface="Microsoft YaHei"/>
              </a:rPr>
              <a:t>---</a:t>
            </a:r>
            <a:r>
              <a:rPr dirty="0" sz="1800" spc="15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1800" spc="-5" b="1">
                <a:solidFill>
                  <a:srgbClr val="6F2F9F"/>
                </a:solidFill>
                <a:latin typeface="Microsoft YaHei"/>
                <a:cs typeface="Microsoft YaHei"/>
              </a:rPr>
              <a:t>引用的内容本课不涉及） </a:t>
            </a:r>
            <a:r>
              <a:rPr dirty="0" sz="1800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#include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&lt;iostream&gt;</a:t>
            </a:r>
            <a:endParaRPr sz="1800">
              <a:latin typeface="Courier New"/>
              <a:cs typeface="Courier New"/>
            </a:endParaRPr>
          </a:p>
          <a:p>
            <a:pPr marL="12700" marR="474218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using namespace std;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void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Swap(int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a,int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5" b="1">
                <a:latin typeface="Courier New"/>
                <a:cs typeface="Courier New"/>
              </a:rPr>
              <a:t>b)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1064260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int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tmp;</a:t>
            </a:r>
            <a:endParaRPr sz="1800">
              <a:latin typeface="Courier New"/>
              <a:cs typeface="Courier New"/>
            </a:endParaRPr>
          </a:p>
          <a:p>
            <a:pPr marL="1064260" marR="4547235" indent="-368935">
              <a:lnSpc>
                <a:spcPts val="2120"/>
              </a:lnSpc>
              <a:spcBef>
                <a:spcPts val="140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以下三行将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a,b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值互换  </a:t>
            </a:r>
            <a:r>
              <a:rPr dirty="0" sz="1800" spc="-10" b="1">
                <a:latin typeface="Courier New"/>
                <a:cs typeface="Courier New"/>
              </a:rPr>
              <a:t>tmp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a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;</a:t>
            </a:r>
            <a:endParaRPr sz="1800">
              <a:latin typeface="Courier New"/>
              <a:cs typeface="Courier New"/>
            </a:endParaRPr>
          </a:p>
          <a:p>
            <a:pPr marL="1064260" marR="5600065">
              <a:lnSpc>
                <a:spcPts val="2160"/>
              </a:lnSpc>
              <a:spcBef>
                <a:spcPts val="10"/>
              </a:spcBef>
            </a:pPr>
            <a:r>
              <a:rPr dirty="0" sz="1800" b="1">
                <a:latin typeface="Courier New"/>
                <a:cs typeface="Courier New"/>
              </a:rPr>
              <a:t>a</a:t>
            </a:r>
            <a:r>
              <a:rPr dirty="0" sz="1800" spc="53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53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b;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b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tmp;</a:t>
            </a:r>
            <a:endParaRPr sz="1800">
              <a:latin typeface="Courier New"/>
              <a:cs typeface="Courier New"/>
            </a:endParaRPr>
          </a:p>
          <a:p>
            <a:pPr marL="1064260">
              <a:lnSpc>
                <a:spcPts val="209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"In Swap: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a="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a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"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b="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&lt;&lt; </a:t>
            </a:r>
            <a:r>
              <a:rPr dirty="0" sz="1800" b="1">
                <a:latin typeface="Courier New"/>
                <a:cs typeface="Courier New"/>
              </a:rPr>
              <a:t>b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&lt;&lt;</a:t>
            </a:r>
            <a:r>
              <a:rPr dirty="0" sz="1800" spc="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159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函数参数的传递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258267" y="1051382"/>
            <a:ext cx="7398384" cy="19469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 marR="414274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a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4,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b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5;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Swap(a,b);</a:t>
            </a:r>
            <a:endParaRPr sz="1800">
              <a:latin typeface="Courier New"/>
              <a:cs typeface="Courier New"/>
            </a:endParaRPr>
          </a:p>
          <a:p>
            <a:pPr marL="969644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"After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swaping: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a="</a:t>
            </a:r>
            <a:r>
              <a:rPr dirty="0" sz="180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a </a:t>
            </a:r>
            <a:r>
              <a:rPr dirty="0" sz="1800" spc="-10" b="1">
                <a:latin typeface="Courier New"/>
                <a:cs typeface="Courier New"/>
              </a:rPr>
              <a:t>&lt;&lt;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"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b="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b;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4611" y="3651503"/>
            <a:ext cx="4319016" cy="64770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324611" y="3651503"/>
            <a:ext cx="4319270" cy="647700"/>
          </a:xfrm>
          <a:prstGeom prst="rect">
            <a:avLst/>
          </a:prstGeom>
          <a:ln w="9144">
            <a:solidFill>
              <a:srgbClr val="000000"/>
            </a:solidFill>
          </a:ln>
        </p:spPr>
        <p:txBody>
          <a:bodyPr wrap="square" lIns="0" tIns="22860" rIns="0" bIns="0" rtlCol="0" vert="horz">
            <a:spAutoFit/>
          </a:bodyPr>
          <a:lstStyle/>
          <a:p>
            <a:pPr marL="357505" marR="950594">
              <a:lnSpc>
                <a:spcPct val="100000"/>
              </a:lnSpc>
              <a:spcBef>
                <a:spcPts val="180"/>
              </a:spcBef>
            </a:pPr>
            <a:r>
              <a:rPr dirty="0" sz="1800" spc="-5" b="1">
                <a:solidFill>
                  <a:srgbClr val="920A08"/>
                </a:solidFill>
                <a:latin typeface="Courier New"/>
                <a:cs typeface="Courier New"/>
              </a:rPr>
              <a:t>In</a:t>
            </a:r>
            <a:r>
              <a:rPr dirty="0" sz="1800" b="1">
                <a:solidFill>
                  <a:srgbClr val="920A08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Swap:</a:t>
            </a:r>
            <a:r>
              <a:rPr dirty="0" sz="1800" spc="1060" b="1">
                <a:solidFill>
                  <a:srgbClr val="920A08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a=5</a:t>
            </a:r>
            <a:r>
              <a:rPr dirty="0" sz="1800" spc="1060" b="1">
                <a:solidFill>
                  <a:srgbClr val="920A08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b=4 </a:t>
            </a:r>
            <a:r>
              <a:rPr dirty="0" sz="1800" spc="-5" b="1">
                <a:solidFill>
                  <a:srgbClr val="920A08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After</a:t>
            </a:r>
            <a:r>
              <a:rPr dirty="0" sz="1800" spc="-30" b="1">
                <a:solidFill>
                  <a:srgbClr val="920A08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swaping:</a:t>
            </a:r>
            <a:r>
              <a:rPr dirty="0" sz="1800" spc="-30" b="1">
                <a:solidFill>
                  <a:srgbClr val="920A08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a=4</a:t>
            </a:r>
            <a:r>
              <a:rPr dirty="0" sz="1800" spc="-30" b="1">
                <a:solidFill>
                  <a:srgbClr val="920A08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920A08"/>
                </a:solidFill>
                <a:latin typeface="Courier New"/>
                <a:cs typeface="Courier New"/>
              </a:rPr>
              <a:t>b=5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23</a:t>
            </a:fld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一维数组作为函数的参数</a:t>
            </a:r>
            <a:endParaRPr sz="2400"/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23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1069670"/>
            <a:ext cx="7971155" cy="27698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53365" indent="-241300">
              <a:lnSpc>
                <a:spcPct val="100000"/>
              </a:lnSpc>
              <a:spcBef>
                <a:spcPts val="100"/>
              </a:spcBef>
              <a:buFont typeface="Wingdings"/>
              <a:buChar char=""/>
              <a:tabLst>
                <a:tab pos="254000" algn="l"/>
              </a:tabLst>
            </a:pPr>
            <a:r>
              <a:rPr dirty="0" sz="1800" spc="-5">
                <a:latin typeface="Microsoft YaHei"/>
                <a:cs typeface="Microsoft YaHei"/>
              </a:rPr>
              <a:t>一维数组作为形参时的写法如下：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Font typeface="Wingdings"/>
              <a:buChar char=""/>
            </a:pPr>
            <a:endParaRPr sz="115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类型名</a:t>
            </a:r>
            <a:r>
              <a:rPr dirty="0" sz="1800" spc="-4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数组名[</a:t>
            </a:r>
            <a:r>
              <a:rPr dirty="0" sz="1800" spc="-4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]</a:t>
            </a:r>
            <a:endParaRPr sz="1800">
              <a:latin typeface="Microsoft YaHei"/>
              <a:cs typeface="Microsoft YaHei"/>
            </a:endParaRPr>
          </a:p>
          <a:p>
            <a:pPr marL="216535">
              <a:lnSpc>
                <a:spcPct val="100000"/>
              </a:lnSpc>
              <a:spcBef>
                <a:spcPts val="2160"/>
              </a:spcBef>
            </a:pPr>
            <a:r>
              <a:rPr dirty="0" sz="1800" spc="-5">
                <a:latin typeface="Microsoft YaHei"/>
                <a:cs typeface="Microsoft YaHei"/>
              </a:rPr>
              <a:t>不用写出数组的元素个数。例如：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  <a:tabLst>
                <a:tab pos="3769360" algn="l"/>
              </a:tabLst>
            </a:pPr>
            <a:r>
              <a:rPr dirty="0" sz="1800" spc="-5">
                <a:latin typeface="Microsoft YaHei"/>
                <a:cs typeface="Microsoft YaHei"/>
              </a:rPr>
              <a:t>void</a:t>
            </a:r>
            <a:r>
              <a:rPr dirty="0" sz="1800" spc="5">
                <a:latin typeface="Microsoft YaHei"/>
                <a:cs typeface="Microsoft YaHei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PrintArray(</a:t>
            </a:r>
            <a:r>
              <a:rPr dirty="0" sz="1800" spc="25">
                <a:latin typeface="Microsoft YaHei"/>
                <a:cs typeface="Microsoft YaHei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int</a:t>
            </a:r>
            <a:r>
              <a:rPr dirty="0" sz="1800">
                <a:latin typeface="Microsoft YaHei"/>
                <a:cs typeface="Microsoft YaHei"/>
              </a:rPr>
              <a:t> a[</a:t>
            </a:r>
            <a:r>
              <a:rPr dirty="0" sz="1800" spc="2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])</a:t>
            </a:r>
            <a:r>
              <a:rPr dirty="0" sz="1800" spc="5">
                <a:latin typeface="Microsoft YaHei"/>
                <a:cs typeface="Microsoft YaHei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{	}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5"/>
              </a:spcBef>
            </a:pPr>
            <a:endParaRPr sz="2300">
              <a:latin typeface="Microsoft YaHei"/>
              <a:cs typeface="Microsoft YaHei"/>
            </a:endParaRPr>
          </a:p>
          <a:p>
            <a:pPr marL="184785" indent="-172720">
              <a:lnSpc>
                <a:spcPct val="100000"/>
              </a:lnSpc>
              <a:buFont typeface="Wingdings"/>
              <a:buChar char=""/>
              <a:tabLst>
                <a:tab pos="185420" algn="l"/>
              </a:tabLst>
            </a:pPr>
            <a:r>
              <a:rPr dirty="0" sz="1800">
                <a:latin typeface="Microsoft YaHei"/>
                <a:cs typeface="Microsoft YaHei"/>
              </a:rPr>
              <a:t>数组作为函数参数时，是传引用的，即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形参数组改变了，实参数组也会改变。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一维数组作为函数的参数</a:t>
            </a:r>
            <a:endParaRPr sz="2400"/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23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51128"/>
            <a:ext cx="4055745" cy="17494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4785" indent="-172720">
              <a:lnSpc>
                <a:spcPts val="2105"/>
              </a:lnSpc>
              <a:spcBef>
                <a:spcPts val="10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编写一个求整型数组最大值的函数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ts val="1864"/>
              </a:lnSpc>
            </a:pPr>
            <a:r>
              <a:rPr dirty="0" sz="1600" spc="-5" b="1">
                <a:latin typeface="Courier New"/>
                <a:cs typeface="Courier New"/>
              </a:rPr>
              <a:t>#include</a:t>
            </a:r>
            <a:r>
              <a:rPr dirty="0" sz="1600" spc="-4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&lt;iostream&gt;</a:t>
            </a:r>
            <a:endParaRPr sz="1600">
              <a:latin typeface="Courier New"/>
              <a:cs typeface="Courier New"/>
            </a:endParaRPr>
          </a:p>
          <a:p>
            <a:pPr marL="12700" marR="122872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using</a:t>
            </a:r>
            <a:r>
              <a:rPr dirty="0" sz="1600" spc="6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namespace</a:t>
            </a:r>
            <a:r>
              <a:rPr dirty="0" sz="1600" spc="7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std;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a1[4]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{4,15,6,9};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a2[]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{3,18,56,40,78};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ts val="1910"/>
              </a:lnSpc>
              <a:spcBef>
                <a:spcPts val="25"/>
              </a:spcBef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FindMax(</a:t>
            </a:r>
            <a:r>
              <a:rPr dirty="0" sz="1600" spc="2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int</a:t>
            </a:r>
            <a:r>
              <a:rPr dirty="0" sz="1600" spc="-1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FF0000"/>
                </a:solidFill>
                <a:latin typeface="Courier New"/>
                <a:cs typeface="Courier New"/>
              </a:rPr>
              <a:t>a[]</a:t>
            </a:r>
            <a:r>
              <a:rPr dirty="0" sz="1600" spc="-1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,int length)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ts val="191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mx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a[0];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34675" y="1890522"/>
            <a:ext cx="2262505" cy="269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{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>
                <a:solidFill>
                  <a:srgbClr val="00AF50"/>
                </a:solidFill>
                <a:latin typeface="Courier New"/>
                <a:cs typeface="Courier New"/>
              </a:rPr>
              <a:t>//length</a:t>
            </a:r>
            <a:r>
              <a:rPr dirty="0" sz="1600" spc="-5">
                <a:solidFill>
                  <a:srgbClr val="00AF50"/>
                </a:solidFill>
                <a:latin typeface="Microsoft YaHei"/>
                <a:cs typeface="Microsoft YaHei"/>
              </a:rPr>
              <a:t>是数组长度</a:t>
            </a:r>
            <a:endParaRPr sz="16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8267" y="2375407"/>
            <a:ext cx="7169784" cy="24638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841500" marR="2574925" indent="-915035">
              <a:lnSpc>
                <a:spcPct val="100000"/>
              </a:lnSpc>
              <a:spcBef>
                <a:spcPts val="95"/>
              </a:spcBef>
            </a:pP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 =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1;i &lt; length;</a:t>
            </a:r>
            <a:r>
              <a:rPr dirty="0" sz="1600" spc="-10" b="1">
                <a:latin typeface="Courier New"/>
                <a:cs typeface="Courier New"/>
              </a:rPr>
              <a:t> ++i)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if(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mx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a[i])</a:t>
            </a:r>
            <a:endParaRPr sz="1600">
              <a:latin typeface="Courier New"/>
              <a:cs typeface="Courier New"/>
            </a:endParaRPr>
          </a:p>
          <a:p>
            <a:pPr marL="27559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mx</a:t>
            </a:r>
            <a:r>
              <a:rPr dirty="0" sz="1600" spc="-3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a[i];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5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mx;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3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main()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algn="just" marL="927100" marR="508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 &lt;&lt; FindMax(a1,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sizeof(a1)/sizeof(int)</a:t>
            </a:r>
            <a:r>
              <a:rPr dirty="0" sz="1600" spc="-5" b="1">
                <a:latin typeface="Courier New"/>
                <a:cs typeface="Courier New"/>
              </a:rPr>
              <a:t>) &lt;&lt; endl;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cout &lt;&lt; FindMax(a2,sizeof(a2)/sizeof(int)) &lt;&lt; endl; </a:t>
            </a:r>
            <a:r>
              <a:rPr dirty="0" sz="1600" spc="-95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一维数组作为函数的参数</a:t>
            </a:r>
            <a:endParaRPr sz="2400"/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51128"/>
            <a:ext cx="4599940" cy="4218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编写一个把</a:t>
            </a:r>
            <a:r>
              <a:rPr dirty="0" sz="1800" spc="-5">
                <a:solidFill>
                  <a:srgbClr val="6F2F9F"/>
                </a:solidFill>
                <a:latin typeface="Microsoft YaHei"/>
                <a:cs typeface="Microsoft YaHei"/>
              </a:rPr>
              <a:t>int</a:t>
            </a:r>
            <a:r>
              <a:rPr dirty="0" sz="1800">
                <a:solidFill>
                  <a:srgbClr val="6F2F9F"/>
                </a:solidFill>
                <a:latin typeface="Microsoft YaHei"/>
                <a:cs typeface="Microsoft YaHei"/>
              </a:rPr>
              <a:t>数组所有元素置0的函数</a:t>
            </a:r>
            <a:endParaRPr sz="1800">
              <a:latin typeface="Microsoft YaHei"/>
              <a:cs typeface="Microsoft YaHei"/>
            </a:endParaRPr>
          </a:p>
          <a:p>
            <a:pPr marL="12700" marR="1772920">
              <a:lnSpc>
                <a:spcPct val="100000"/>
              </a:lnSpc>
              <a:spcBef>
                <a:spcPts val="2050"/>
              </a:spcBef>
            </a:pPr>
            <a:r>
              <a:rPr dirty="0" sz="1600" spc="-5" b="1">
                <a:latin typeface="Courier New"/>
                <a:cs typeface="Courier New"/>
              </a:rPr>
              <a:t>#include &lt;iostream&gt;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using</a:t>
            </a:r>
            <a:r>
              <a:rPr dirty="0" sz="1600" spc="6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namespace</a:t>
            </a:r>
            <a:r>
              <a:rPr dirty="0" sz="1600" spc="6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std;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2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a1</a:t>
            </a:r>
            <a:r>
              <a:rPr dirty="0" sz="1600" spc="-5" b="1">
                <a:latin typeface="Courier New"/>
                <a:cs typeface="Courier New"/>
              </a:rPr>
              <a:t>[4]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{4,15,6,9};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void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SetToZero(int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a[]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,int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length)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1841500" marR="5080" indent="-91503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 =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0;i &lt; length;</a:t>
            </a:r>
            <a:r>
              <a:rPr dirty="0" sz="1600" spc="-10" b="1">
                <a:latin typeface="Courier New"/>
                <a:cs typeface="Courier New"/>
              </a:rPr>
              <a:t> ++i) </a:t>
            </a:r>
            <a:r>
              <a:rPr dirty="0" sz="1600" spc="-94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a[i]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int</a:t>
            </a:r>
            <a:r>
              <a:rPr dirty="0" sz="1600" spc="-5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main()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600" spc="-5" b="1">
                <a:latin typeface="Courier New"/>
                <a:cs typeface="Courier New"/>
              </a:rPr>
              <a:t>SetToZero(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a1</a:t>
            </a:r>
            <a:r>
              <a:rPr dirty="0" sz="1600" spc="-5" b="1">
                <a:latin typeface="Courier New"/>
                <a:cs typeface="Courier New"/>
              </a:rPr>
              <a:t>,4);</a:t>
            </a:r>
            <a:endParaRPr sz="1600">
              <a:latin typeface="Courier New"/>
              <a:cs typeface="Courier New"/>
            </a:endParaRPr>
          </a:p>
          <a:p>
            <a:pPr marL="1841500" marR="65405" indent="-915035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for(int</a:t>
            </a:r>
            <a:r>
              <a:rPr dirty="0" sz="1600" spc="1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i</a:t>
            </a:r>
            <a:r>
              <a:rPr dirty="0" sz="1600" spc="1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=</a:t>
            </a:r>
            <a:r>
              <a:rPr dirty="0" sz="1600" spc="114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0;i</a:t>
            </a:r>
            <a:r>
              <a:rPr dirty="0" sz="1600" spc="1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</a:t>
            </a:r>
            <a:r>
              <a:rPr dirty="0" sz="1600" spc="100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4;</a:t>
            </a:r>
            <a:r>
              <a:rPr dirty="0" sz="1600" spc="10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++i) 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070CEB"/>
                </a:solidFill>
                <a:latin typeface="Courier New"/>
                <a:cs typeface="Courier New"/>
              </a:rPr>
              <a:t>a1</a:t>
            </a:r>
            <a:r>
              <a:rPr dirty="0" sz="1600" spc="-5" b="1">
                <a:latin typeface="Courier New"/>
                <a:cs typeface="Courier New"/>
              </a:rPr>
              <a:t>[i]</a:t>
            </a:r>
            <a:r>
              <a:rPr dirty="0" sz="1600" spc="-1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","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;</a:t>
            </a:r>
            <a:endParaRPr sz="16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return</a:t>
            </a:r>
            <a:r>
              <a:rPr dirty="0" sz="1600" spc="-55" b="1">
                <a:latin typeface="Courier New"/>
                <a:cs typeface="Courier New"/>
              </a:rPr>
              <a:t> </a:t>
            </a:r>
            <a:r>
              <a:rPr dirty="0" sz="1600" spc="-10" b="1">
                <a:latin typeface="Courier New"/>
                <a:cs typeface="Courier New"/>
              </a:rPr>
              <a:t>0;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r>
              <a:rPr dirty="0" sz="1600" spc="-35" b="1"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7E0907"/>
                </a:solidFill>
                <a:latin typeface="Courier New"/>
                <a:cs typeface="Courier New"/>
              </a:rPr>
              <a:t>=&gt;</a:t>
            </a:r>
            <a:r>
              <a:rPr dirty="0" sz="1600" spc="-35" b="1">
                <a:solidFill>
                  <a:srgbClr val="7E0907"/>
                </a:solidFill>
                <a:latin typeface="Courier New"/>
                <a:cs typeface="Courier New"/>
              </a:rPr>
              <a:t> </a:t>
            </a:r>
            <a:r>
              <a:rPr dirty="0" sz="1600" spc="-5" b="1">
                <a:solidFill>
                  <a:srgbClr val="7E0907"/>
                </a:solidFill>
                <a:latin typeface="Courier New"/>
                <a:cs typeface="Courier New"/>
              </a:rPr>
              <a:t>0,0,0,0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3782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二维数组作为函数的参数</a:t>
            </a:r>
            <a:endParaRPr sz="2400"/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651128"/>
            <a:ext cx="7273290" cy="39890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>
                <a:latin typeface="Microsoft YaHei"/>
                <a:cs typeface="Microsoft YaHei"/>
              </a:rPr>
              <a:t>二维数组作为形参时，必须写明数组有多少列，不用写明有多少行：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050"/>
              </a:spcBef>
            </a:pPr>
            <a:r>
              <a:rPr dirty="0" sz="1600" spc="-5" b="1">
                <a:latin typeface="Courier New"/>
                <a:cs typeface="Courier New"/>
              </a:rPr>
              <a:t>void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PrintArray(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b="1">
                <a:latin typeface="Courier New"/>
                <a:cs typeface="Courier New"/>
              </a:rPr>
              <a:t>int</a:t>
            </a:r>
            <a:r>
              <a:rPr dirty="0" sz="1600" spc="-2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a[][5])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{</a:t>
            </a:r>
            <a:endParaRPr sz="1600">
              <a:latin typeface="Courier New"/>
              <a:cs typeface="Courier New"/>
            </a:endParaRPr>
          </a:p>
          <a:p>
            <a:pPr marL="50038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cout</a:t>
            </a:r>
            <a:r>
              <a:rPr dirty="0" sz="1600" spc="-30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&lt;&lt;</a:t>
            </a:r>
            <a:r>
              <a:rPr dirty="0" sz="1600" spc="-15" b="1">
                <a:latin typeface="Courier New"/>
                <a:cs typeface="Courier New"/>
              </a:rPr>
              <a:t> </a:t>
            </a:r>
            <a:r>
              <a:rPr dirty="0" sz="1600" spc="-5" b="1">
                <a:latin typeface="Courier New"/>
                <a:cs typeface="Courier New"/>
              </a:rPr>
              <a:t>a[4][3];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600" spc="-5" b="1">
                <a:latin typeface="Courier New"/>
                <a:cs typeface="Courier New"/>
              </a:rPr>
              <a:t>}</a:t>
            </a:r>
            <a:endParaRPr sz="1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900">
              <a:latin typeface="Courier New"/>
              <a:cs typeface="Courier New"/>
            </a:endParaRPr>
          </a:p>
          <a:p>
            <a:pPr marL="184785" indent="-172720">
              <a:lnSpc>
                <a:spcPct val="100000"/>
              </a:lnSpc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>
                <a:latin typeface="Microsoft YaHei"/>
                <a:cs typeface="Microsoft YaHei"/>
              </a:rPr>
              <a:t>必须要写明列数，编译器才能根据下标算出元素的地址。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216535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a[i][</a:t>
            </a:r>
            <a:r>
              <a:rPr dirty="0" sz="1800" spc="-325">
                <a:latin typeface="Microsoft YaHei"/>
                <a:cs typeface="Microsoft YaHei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j]的地址：</a:t>
            </a:r>
            <a:endParaRPr sz="1800">
              <a:latin typeface="Microsoft YaHei"/>
              <a:cs typeface="Microsoft YaHei"/>
            </a:endParaRPr>
          </a:p>
          <a:p>
            <a:pPr marL="216535" marR="5080">
              <a:lnSpc>
                <a:spcPct val="200000"/>
              </a:lnSpc>
              <a:spcBef>
                <a:spcPts val="5"/>
              </a:spcBef>
            </a:pP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数组首地址</a:t>
            </a: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+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i</a:t>
            </a: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×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N</a:t>
            </a: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×</a:t>
            </a:r>
            <a:r>
              <a:rPr dirty="0" sz="1800" spc="-10">
                <a:solidFill>
                  <a:srgbClr val="FF0000"/>
                </a:solidFill>
                <a:latin typeface="Microsoft YaHei"/>
                <a:cs typeface="Microsoft YaHei"/>
              </a:rPr>
              <a:t>s</a:t>
            </a: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ize</a:t>
            </a:r>
            <a:r>
              <a:rPr dirty="0" sz="1800" spc="-40">
                <a:solidFill>
                  <a:srgbClr val="FF0000"/>
                </a:solidFill>
                <a:latin typeface="Microsoft YaHei"/>
                <a:cs typeface="Microsoft YaHei"/>
              </a:rPr>
              <a:t>o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f(a[0][0])</a:t>
            </a:r>
            <a:r>
              <a:rPr dirty="0" sz="1800" spc="-10">
                <a:solidFill>
                  <a:srgbClr val="FF0000"/>
                </a:solidFill>
                <a:latin typeface="Microsoft YaHei"/>
                <a:cs typeface="Microsoft YaHei"/>
              </a:rPr>
              <a:t>+</a:t>
            </a: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j×</a:t>
            </a:r>
            <a:r>
              <a:rPr dirty="0" sz="1800" spc="-10">
                <a:solidFill>
                  <a:srgbClr val="FF0000"/>
                </a:solidFill>
                <a:latin typeface="Microsoft YaHei"/>
                <a:cs typeface="Microsoft YaHei"/>
              </a:rPr>
              <a:t>s</a:t>
            </a:r>
            <a:r>
              <a:rPr dirty="0" sz="1800" spc="-5">
                <a:solidFill>
                  <a:srgbClr val="FF0000"/>
                </a:solidFill>
                <a:latin typeface="Microsoft YaHei"/>
                <a:cs typeface="Microsoft YaHei"/>
              </a:rPr>
              <a:t>ize</a:t>
            </a:r>
            <a:r>
              <a:rPr dirty="0" sz="1800" spc="-40">
                <a:solidFill>
                  <a:srgbClr val="FF0000"/>
                </a:solidFill>
                <a:latin typeface="Microsoft YaHei"/>
                <a:cs typeface="Microsoft YaHei"/>
              </a:rPr>
              <a:t>o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f(a[0][0]</a:t>
            </a:r>
            <a:r>
              <a:rPr dirty="0" sz="1800" spc="-10">
                <a:solidFill>
                  <a:srgbClr val="FF0000"/>
                </a:solidFill>
                <a:latin typeface="Microsoft YaHei"/>
                <a:cs typeface="Microsoft YaHei"/>
              </a:rPr>
              <a:t>)</a:t>
            </a:r>
            <a:r>
              <a:rPr dirty="0" sz="1800">
                <a:solidFill>
                  <a:srgbClr val="FF0000"/>
                </a:solidFill>
                <a:latin typeface="Microsoft YaHei"/>
                <a:cs typeface="Microsoft YaHei"/>
              </a:rPr>
              <a:t>（N是数组列数） </a:t>
            </a:r>
            <a:r>
              <a:rPr dirty="0" sz="1800">
                <a:latin typeface="Microsoft YaHei"/>
                <a:cs typeface="Microsoft YaHei"/>
              </a:rPr>
              <a:t>形参数组的首地址就是实参数组的首地址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159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库函数和头文件</a:t>
            </a:r>
            <a:endParaRPr sz="2400"/>
          </a:p>
        </p:txBody>
      </p:sp>
      <p:sp>
        <p:nvSpPr>
          <p:cNvPr id="3" name="object 3"/>
          <p:cNvSpPr txBox="1"/>
          <p:nvPr/>
        </p:nvSpPr>
        <p:spPr>
          <a:xfrm>
            <a:off x="8430259" y="4796739"/>
            <a:ext cx="177800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26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794131"/>
            <a:ext cx="6689090" cy="302704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ts val="2210"/>
              </a:lnSpc>
              <a:spcBef>
                <a:spcPts val="105"/>
              </a:spcBef>
            </a:pP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难道真的求平方根都要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自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己写</a:t>
            </a:r>
            <a:r>
              <a:rPr dirty="0" sz="2000" spc="-15" b="1">
                <a:solidFill>
                  <a:srgbClr val="6F2F9F"/>
                </a:solidFill>
                <a:latin typeface="Microsoft YaHei"/>
                <a:cs typeface="Microsoft YaHei"/>
              </a:rPr>
              <a:t>一</a:t>
            </a:r>
            <a:r>
              <a:rPr dirty="0" sz="2000" b="1">
                <a:solidFill>
                  <a:srgbClr val="6F2F9F"/>
                </a:solidFill>
                <a:latin typeface="Microsoft YaHei"/>
                <a:cs typeface="Microsoft YaHei"/>
              </a:rPr>
              <a:t>个？</a:t>
            </a:r>
            <a:r>
              <a:rPr dirty="0" sz="2000" spc="-60" b="1">
                <a:solidFill>
                  <a:srgbClr val="6F2F9F"/>
                </a:solidFill>
                <a:latin typeface="Microsoft YaHei"/>
                <a:cs typeface="Microsoft YaHei"/>
              </a:rPr>
              <a:t> </a:t>
            </a:r>
            <a:r>
              <a:rPr dirty="0" sz="2000" b="1">
                <a:solidFill>
                  <a:srgbClr val="FF0000"/>
                </a:solidFill>
                <a:latin typeface="Microsoft YaHei"/>
                <a:cs typeface="Microsoft YaHei"/>
              </a:rPr>
              <a:t>No!!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ts val="1970"/>
              </a:lnSpc>
            </a:pPr>
            <a:r>
              <a:rPr dirty="0" sz="1800" spc="-10" b="1">
                <a:latin typeface="Courier New"/>
                <a:cs typeface="Courier New"/>
              </a:rPr>
              <a:t>#include</a:t>
            </a:r>
            <a:r>
              <a:rPr dirty="0" sz="1800" spc="-5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&lt;iostream&gt;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140"/>
              </a:lnSpc>
              <a:spcBef>
                <a:spcPts val="35"/>
              </a:spcBef>
            </a:pP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#include</a:t>
            </a:r>
            <a:r>
              <a:rPr dirty="0" sz="1800" spc="-8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&lt;cmath&gt;</a:t>
            </a:r>
            <a:r>
              <a:rPr dirty="0" sz="1800" spc="-6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spc="-4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头文件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&lt;cmath&gt;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中包含许多数学库函数</a:t>
            </a:r>
            <a:endParaRPr sz="1800">
              <a:latin typeface="Microsoft YaHei"/>
              <a:cs typeface="Microsoft YaHei"/>
            </a:endParaRPr>
          </a:p>
          <a:p>
            <a:pPr marL="12700" marR="3937635">
              <a:lnSpc>
                <a:spcPts val="2160"/>
              </a:lnSpc>
              <a:spcBef>
                <a:spcPts val="55"/>
              </a:spcBef>
            </a:pPr>
            <a:r>
              <a:rPr dirty="0" sz="1800" spc="-10" b="1">
                <a:latin typeface="Courier New"/>
                <a:cs typeface="Courier New"/>
              </a:rPr>
              <a:t>using namespace std; </a:t>
            </a:r>
            <a:r>
              <a:rPr dirty="0" sz="1800" spc="-107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ts val="209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 marR="4524375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double</a:t>
            </a:r>
            <a:r>
              <a:rPr dirty="0" sz="1800" spc="-8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cin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&gt;&gt;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a;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tabLst>
                <a:tab pos="2701925" algn="l"/>
              </a:tabLst>
            </a:pPr>
            <a:r>
              <a:rPr dirty="0" sz="1800" spc="-5" b="1">
                <a:latin typeface="Courier New"/>
                <a:cs typeface="Courier New"/>
              </a:rPr>
              <a:t>if(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a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0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)	{</a:t>
            </a:r>
            <a:endParaRPr sz="1800">
              <a:latin typeface="Courier New"/>
              <a:cs typeface="Courier New"/>
            </a:endParaRPr>
          </a:p>
          <a:p>
            <a:pPr marL="1841500" marR="47117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cout </a:t>
            </a:r>
            <a:r>
              <a:rPr dirty="0" sz="1800" spc="-5" b="1">
                <a:latin typeface="Courier New"/>
                <a:cs typeface="Courier New"/>
              </a:rPr>
              <a:t>&lt;&lt; </a:t>
            </a:r>
            <a:r>
              <a:rPr dirty="0" sz="1800" spc="-10" b="1">
                <a:latin typeface="Courier New"/>
                <a:cs typeface="Courier New"/>
              </a:rPr>
              <a:t>"Illegal input" &lt;&lt; endl;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return 0;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72667" y="3795776"/>
            <a:ext cx="2216150" cy="8483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12700" marR="5080">
              <a:lnSpc>
                <a:spcPts val="2120"/>
              </a:lnSpc>
              <a:spcBef>
                <a:spcPts val="140"/>
              </a:spcBef>
            </a:pPr>
            <a:r>
              <a:rPr dirty="0" sz="1800" spc="-5" b="1">
                <a:latin typeface="Courier New"/>
                <a:cs typeface="Courier New"/>
              </a:rPr>
              <a:t>cout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sqrt(a)</a:t>
            </a:r>
            <a:r>
              <a:rPr dirty="0" sz="1800" spc="-5" b="1">
                <a:latin typeface="Courier New"/>
                <a:cs typeface="Courier New"/>
              </a:rPr>
              <a:t>; </a:t>
            </a:r>
            <a:r>
              <a:rPr dirty="0" sz="1800" spc="-106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31438" y="4074667"/>
            <a:ext cx="281432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调用标准库函数求平方根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58267" y="4618431"/>
            <a:ext cx="16319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159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库函数和头文件</a:t>
            </a:r>
            <a:endParaRPr sz="2400"/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27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781939"/>
            <a:ext cx="7797800" cy="359282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Microsoft YaHei"/>
                <a:cs typeface="Microsoft YaHei"/>
              </a:rPr>
              <a:t>库函数：</a:t>
            </a:r>
            <a:r>
              <a:rPr dirty="0" sz="1800" spc="-5" b="1">
                <a:latin typeface="Courier New"/>
                <a:cs typeface="Courier New"/>
              </a:rPr>
              <a:t>C/C+</a:t>
            </a:r>
            <a:r>
              <a:rPr dirty="0" sz="1800" b="1">
                <a:latin typeface="Courier New"/>
                <a:cs typeface="Courier New"/>
              </a:rPr>
              <a:t>+</a:t>
            </a:r>
            <a:r>
              <a:rPr dirty="0" sz="1800" b="1">
                <a:latin typeface="Microsoft YaHei"/>
                <a:cs typeface="Microsoft YaHei"/>
              </a:rPr>
              <a:t>标准规定的，编译器自带的函数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Microsoft YaHei"/>
                <a:cs typeface="Microsoft YaHei"/>
              </a:rPr>
              <a:t>头文件：</a:t>
            </a:r>
            <a:r>
              <a:rPr dirty="0" sz="1800" spc="-5" b="1">
                <a:latin typeface="Courier New"/>
                <a:cs typeface="Courier New"/>
              </a:rPr>
              <a:t>C+</a:t>
            </a:r>
            <a:r>
              <a:rPr dirty="0" sz="1800" b="1">
                <a:latin typeface="Courier New"/>
                <a:cs typeface="Courier New"/>
              </a:rPr>
              <a:t>+</a:t>
            </a:r>
            <a:r>
              <a:rPr dirty="0" sz="1800" b="1">
                <a:latin typeface="Microsoft YaHei"/>
                <a:cs typeface="Microsoft YaHei"/>
              </a:rPr>
              <a:t>编译器提供许多“头文件”，如</a:t>
            </a:r>
            <a:endParaRPr sz="1800">
              <a:latin typeface="Microsoft YaHei"/>
              <a:cs typeface="Microsoft YaHei"/>
            </a:endParaRPr>
          </a:p>
          <a:p>
            <a:pPr marL="12700" marR="6683375">
              <a:lnSpc>
                <a:spcPct val="100000"/>
              </a:lnSpc>
              <a:spcBef>
                <a:spcPts val="2125"/>
              </a:spcBef>
            </a:pPr>
            <a:r>
              <a:rPr dirty="0" sz="1800" spc="-5" b="1">
                <a:latin typeface="Courier New"/>
                <a:cs typeface="Courier New"/>
              </a:rPr>
              <a:t>io</a:t>
            </a:r>
            <a:r>
              <a:rPr dirty="0" sz="1800" spc="-15" b="1">
                <a:latin typeface="Courier New"/>
                <a:cs typeface="Courier New"/>
              </a:rPr>
              <a:t>s</a:t>
            </a:r>
            <a:r>
              <a:rPr dirty="0" sz="1800" spc="-5" b="1">
                <a:latin typeface="Courier New"/>
                <a:cs typeface="Courier New"/>
              </a:rPr>
              <a:t>t</a:t>
            </a:r>
            <a:r>
              <a:rPr dirty="0" sz="1800" spc="-15" b="1">
                <a:latin typeface="Courier New"/>
                <a:cs typeface="Courier New"/>
              </a:rPr>
              <a:t>r</a:t>
            </a:r>
            <a:r>
              <a:rPr dirty="0" sz="1800" spc="-5" b="1">
                <a:latin typeface="Courier New"/>
                <a:cs typeface="Courier New"/>
              </a:rPr>
              <a:t>eam  </a:t>
            </a:r>
            <a:r>
              <a:rPr dirty="0" sz="1800" spc="-10" b="1">
                <a:latin typeface="Courier New"/>
                <a:cs typeface="Courier New"/>
              </a:rPr>
              <a:t>cmath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string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Microsoft YaHei"/>
                <a:cs typeface="Microsoft YaHei"/>
              </a:rPr>
              <a:t>头文件内部包含许多</a:t>
            </a:r>
            <a:r>
              <a:rPr dirty="0" sz="1800" b="1">
                <a:solidFill>
                  <a:srgbClr val="FF0000"/>
                </a:solidFill>
                <a:latin typeface="Microsoft YaHei"/>
                <a:cs typeface="Microsoft YaHei"/>
              </a:rPr>
              <a:t>库函数的声明</a:t>
            </a:r>
            <a:r>
              <a:rPr dirty="0" sz="1800" b="1">
                <a:latin typeface="Microsoft YaHei"/>
                <a:cs typeface="Microsoft YaHei"/>
              </a:rPr>
              <a:t>以及其他信息，如</a:t>
            </a:r>
            <a:r>
              <a:rPr dirty="0" sz="1800" spc="-5" b="1">
                <a:latin typeface="Courier New"/>
                <a:cs typeface="Courier New"/>
              </a:rPr>
              <a:t>cin,cout</a:t>
            </a:r>
            <a:r>
              <a:rPr dirty="0" sz="1800" b="1">
                <a:latin typeface="Microsoft YaHei"/>
                <a:cs typeface="Microsoft YaHei"/>
              </a:rPr>
              <a:t>的定义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2125"/>
              </a:spcBef>
            </a:pPr>
            <a:r>
              <a:rPr dirty="0" sz="1800" spc="-10" b="1">
                <a:latin typeface="Courier New"/>
                <a:cs typeface="Courier New"/>
              </a:rPr>
              <a:t>#include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&lt;iostream&gt;</a:t>
            </a:r>
            <a:endParaRPr sz="18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Microsoft YaHei"/>
                <a:cs typeface="Microsoft YaHei"/>
              </a:rPr>
              <a:t>即可将头文件包含到程序中，此后即可使用头文件中定义的库函数及其他信息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76987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库函数和头文件示例</a:t>
            </a:r>
            <a:endParaRPr sz="2400"/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27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1068146"/>
            <a:ext cx="4935220" cy="21621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 b="1">
                <a:latin typeface="Microsoft YaHei"/>
                <a:cs typeface="Microsoft YaHei"/>
              </a:rPr>
              <a:t>数学函数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数学库函数声明在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cma</a:t>
            </a:r>
            <a:r>
              <a:rPr dirty="0" sz="2000" spc="-15">
                <a:solidFill>
                  <a:srgbClr val="FF0000"/>
                </a:solidFill>
                <a:latin typeface="Microsoft YaHei"/>
                <a:cs typeface="Microsoft YaHei"/>
              </a:rPr>
              <a:t>t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h</a:t>
            </a:r>
            <a:r>
              <a:rPr dirty="0" sz="2000">
                <a:latin typeface="Microsoft YaHei"/>
                <a:cs typeface="Microsoft YaHei"/>
              </a:rPr>
              <a:t>中，</a:t>
            </a:r>
            <a:r>
              <a:rPr dirty="0" sz="2000" spc="-15">
                <a:latin typeface="Microsoft YaHei"/>
                <a:cs typeface="Microsoft YaHei"/>
              </a:rPr>
              <a:t>主</a:t>
            </a:r>
            <a:r>
              <a:rPr dirty="0" sz="2000">
                <a:latin typeface="Microsoft YaHei"/>
                <a:cs typeface="Microsoft YaHei"/>
              </a:rPr>
              <a:t>要有：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 marR="5080">
              <a:lnSpc>
                <a:spcPct val="100000"/>
              </a:lnSpc>
              <a:tabLst>
                <a:tab pos="2755900" algn="l"/>
              </a:tabLst>
            </a:pPr>
            <a:r>
              <a:rPr dirty="0" sz="2000">
                <a:latin typeface="Arial MT"/>
                <a:cs typeface="Arial MT"/>
              </a:rPr>
              <a:t>int</a:t>
            </a:r>
            <a:r>
              <a:rPr dirty="0" sz="2000" spc="-1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abs</a:t>
            </a:r>
            <a:r>
              <a:rPr dirty="0" sz="2000" spc="5">
                <a:latin typeface="Arial MT"/>
                <a:cs typeface="Arial MT"/>
              </a:rPr>
              <a:t>(</a:t>
            </a:r>
            <a:r>
              <a:rPr dirty="0" sz="2000">
                <a:latin typeface="Arial MT"/>
                <a:cs typeface="Arial MT"/>
              </a:rPr>
              <a:t>int</a:t>
            </a:r>
            <a:r>
              <a:rPr dirty="0" sz="2000" spc="-35">
                <a:latin typeface="Arial MT"/>
                <a:cs typeface="Arial MT"/>
              </a:rPr>
              <a:t> </a:t>
            </a:r>
            <a:r>
              <a:rPr dirty="0" sz="2000" spc="-10">
                <a:latin typeface="Arial MT"/>
                <a:cs typeface="Arial MT"/>
              </a:rPr>
              <a:t>x</a:t>
            </a:r>
            <a:r>
              <a:rPr dirty="0" sz="2000">
                <a:latin typeface="Arial MT"/>
                <a:cs typeface="Arial MT"/>
              </a:rPr>
              <a:t>)</a:t>
            </a:r>
            <a:r>
              <a:rPr dirty="0" sz="2000">
                <a:latin typeface="Arial MT"/>
                <a:cs typeface="Arial MT"/>
              </a:rPr>
              <a:t>	</a:t>
            </a:r>
            <a:r>
              <a:rPr dirty="0" sz="2000">
                <a:latin typeface="Microsoft YaHei"/>
                <a:cs typeface="Microsoft YaHei"/>
              </a:rPr>
              <a:t>求整型数</a:t>
            </a:r>
            <a:r>
              <a:rPr dirty="0" sz="2000">
                <a:latin typeface="Microsoft YaHei"/>
                <a:cs typeface="Microsoft YaHei"/>
              </a:rPr>
              <a:t>x</a:t>
            </a:r>
            <a:r>
              <a:rPr dirty="0" sz="2000" spc="-5">
                <a:latin typeface="Microsoft YaHei"/>
                <a:cs typeface="Microsoft YaHei"/>
              </a:rPr>
              <a:t>的绝对值  </a:t>
            </a:r>
            <a:r>
              <a:rPr dirty="0" sz="2000">
                <a:latin typeface="Arial MT"/>
                <a:cs typeface="Arial MT"/>
              </a:rPr>
              <a:t>double</a:t>
            </a:r>
            <a:r>
              <a:rPr dirty="0" sz="2000" spc="-1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cos(double</a:t>
            </a:r>
            <a:r>
              <a:rPr dirty="0" sz="2000" spc="-3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x)	</a:t>
            </a:r>
            <a:r>
              <a:rPr dirty="0" sz="2000">
                <a:latin typeface="Microsoft YaHei"/>
                <a:cs typeface="Microsoft YaHei"/>
              </a:rPr>
              <a:t>求x(弧</a:t>
            </a:r>
            <a:r>
              <a:rPr dirty="0" sz="2000" spc="-5">
                <a:latin typeface="Microsoft YaHei"/>
                <a:cs typeface="Microsoft YaHei"/>
              </a:rPr>
              <a:t>度</a:t>
            </a:r>
            <a:r>
              <a:rPr dirty="0" sz="2000">
                <a:latin typeface="Microsoft YaHei"/>
                <a:cs typeface="Microsoft YaHei"/>
              </a:rPr>
              <a:t>)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余弦 </a:t>
            </a:r>
            <a:r>
              <a:rPr dirty="0" sz="2000">
                <a:latin typeface="Arial MT"/>
                <a:cs typeface="Arial MT"/>
              </a:rPr>
              <a:t>dou</a:t>
            </a:r>
            <a:r>
              <a:rPr dirty="0" sz="2000" spc="5">
                <a:latin typeface="Arial MT"/>
                <a:cs typeface="Arial MT"/>
              </a:rPr>
              <a:t>b</a:t>
            </a:r>
            <a:r>
              <a:rPr dirty="0" sz="2000">
                <a:latin typeface="Arial MT"/>
                <a:cs typeface="Arial MT"/>
              </a:rPr>
              <a:t>le</a:t>
            </a:r>
            <a:r>
              <a:rPr dirty="0" sz="2000" spc="-1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fabs</a:t>
            </a:r>
            <a:r>
              <a:rPr dirty="0" sz="2000">
                <a:latin typeface="Arial MT"/>
                <a:cs typeface="Arial MT"/>
              </a:rPr>
              <a:t>(d</a:t>
            </a:r>
            <a:r>
              <a:rPr dirty="0" sz="2000">
                <a:latin typeface="Arial MT"/>
                <a:cs typeface="Arial MT"/>
              </a:rPr>
              <a:t>ouble</a:t>
            </a:r>
            <a:r>
              <a:rPr dirty="0" sz="2000" spc="-4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x)</a:t>
            </a:r>
            <a:r>
              <a:rPr dirty="0" sz="2000">
                <a:latin typeface="Arial MT"/>
                <a:cs typeface="Arial MT"/>
              </a:rPr>
              <a:t>	</a:t>
            </a:r>
            <a:r>
              <a:rPr dirty="0" sz="2000">
                <a:latin typeface="Microsoft YaHei"/>
                <a:cs typeface="Microsoft YaHei"/>
              </a:rPr>
              <a:t>求浮点数x的绝对值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01772" y="3203905"/>
            <a:ext cx="2446020" cy="941069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Microsoft YaHei"/>
                <a:cs typeface="Microsoft YaHei"/>
              </a:rPr>
              <a:t>求不小于</a:t>
            </a:r>
            <a:r>
              <a:rPr dirty="0" sz="2000">
                <a:latin typeface="Microsoft YaHei"/>
                <a:cs typeface="Microsoft YaHei"/>
              </a:rPr>
              <a:t>x</a:t>
            </a:r>
            <a:r>
              <a:rPr dirty="0" sz="2000">
                <a:latin typeface="Microsoft YaHei"/>
                <a:cs typeface="Microsoft YaHei"/>
              </a:rPr>
              <a:t>的最小整数</a:t>
            </a:r>
            <a:endParaRPr sz="2000">
              <a:latin typeface="Microsoft YaHei"/>
              <a:cs typeface="Microsoft YaHei"/>
            </a:endParaRPr>
          </a:p>
          <a:p>
            <a:pPr marL="12700" marR="599440">
              <a:lnSpc>
                <a:spcPct val="100000"/>
              </a:lnSpc>
            </a:pPr>
            <a:r>
              <a:rPr dirty="0" sz="2000">
                <a:latin typeface="Microsoft YaHei"/>
                <a:cs typeface="Microsoft YaHei"/>
              </a:rPr>
              <a:t>求x(弧</a:t>
            </a:r>
            <a:r>
              <a:rPr dirty="0" sz="2000" spc="-5">
                <a:latin typeface="Microsoft YaHei"/>
                <a:cs typeface="Microsoft YaHei"/>
              </a:rPr>
              <a:t>度</a:t>
            </a:r>
            <a:r>
              <a:rPr dirty="0" sz="2000">
                <a:latin typeface="Microsoft YaHei"/>
                <a:cs typeface="Microsoft YaHei"/>
              </a:rPr>
              <a:t>)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正弦 </a:t>
            </a:r>
            <a:r>
              <a:rPr dirty="0" sz="2000">
                <a:latin typeface="Microsoft YaHei"/>
                <a:cs typeface="Microsoft YaHei"/>
              </a:rPr>
              <a:t>求x的平方根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8267" y="3203905"/>
            <a:ext cx="2410460" cy="121793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dirty="0" sz="2000">
                <a:latin typeface="Arial MT"/>
                <a:cs typeface="Arial MT"/>
              </a:rPr>
              <a:t>int ceil(double </a:t>
            </a:r>
            <a:r>
              <a:rPr dirty="0" sz="2000" spc="-5">
                <a:latin typeface="Arial MT"/>
                <a:cs typeface="Arial MT"/>
              </a:rPr>
              <a:t>x) </a:t>
            </a:r>
            <a:r>
              <a:rPr dirty="0" sz="2000">
                <a:latin typeface="Arial MT"/>
                <a:cs typeface="Arial MT"/>
              </a:rPr>
              <a:t> double sin(double x) </a:t>
            </a:r>
            <a:r>
              <a:rPr dirty="0" sz="2000" spc="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double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sqrt(double</a:t>
            </a:r>
            <a:r>
              <a:rPr dirty="0" sz="2000" spc="-7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x)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dirty="0" sz="1800">
                <a:latin typeface="Arial MT"/>
                <a:cs typeface="Arial MT"/>
              </a:rPr>
              <a:t>......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76987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库函数和头文件示例</a:t>
            </a:r>
            <a:endParaRPr sz="2400"/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27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795654"/>
            <a:ext cx="6503034" cy="33197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4785" indent="-172720">
              <a:lnSpc>
                <a:spcPct val="100000"/>
              </a:lnSpc>
              <a:spcBef>
                <a:spcPts val="100"/>
              </a:spcBef>
              <a:buSzPct val="94444"/>
              <a:buFont typeface="Wingdings"/>
              <a:buChar char=""/>
              <a:tabLst>
                <a:tab pos="185420" algn="l"/>
              </a:tabLst>
            </a:pPr>
            <a:r>
              <a:rPr dirty="0" sz="1800" b="1">
                <a:latin typeface="Microsoft YaHei"/>
                <a:cs typeface="Microsoft YaHei"/>
              </a:rPr>
              <a:t>字符处理函数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800">
                <a:latin typeface="Microsoft YaHei"/>
                <a:cs typeface="Microsoft YaHei"/>
              </a:rPr>
              <a:t>这些库函数在</a:t>
            </a:r>
            <a:r>
              <a:rPr dirty="0" sz="1800" spc="-5">
                <a:latin typeface="Microsoft YaHei"/>
                <a:cs typeface="Microsoft YaHei"/>
              </a:rPr>
              <a:t>cty</a:t>
            </a:r>
            <a:r>
              <a:rPr dirty="0" sz="1800">
                <a:latin typeface="Microsoft YaHei"/>
                <a:cs typeface="Microsoft YaHei"/>
              </a:rPr>
              <a:t>p</a:t>
            </a:r>
            <a:r>
              <a:rPr dirty="0" sz="1800" spc="-5">
                <a:latin typeface="Microsoft YaHei"/>
                <a:cs typeface="Microsoft YaHei"/>
              </a:rPr>
              <a:t>e</a:t>
            </a:r>
            <a:r>
              <a:rPr dirty="0" sz="1800">
                <a:latin typeface="Microsoft YaHei"/>
                <a:cs typeface="Microsoft YaHei"/>
              </a:rPr>
              <a:t>中声明，主要有：</a:t>
            </a:r>
            <a:endParaRPr sz="18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1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1905635" algn="l"/>
              </a:tabLst>
            </a:pPr>
            <a:r>
              <a:rPr dirty="0" sz="1800" spc="-5">
                <a:latin typeface="Arial MT"/>
                <a:cs typeface="Arial MT"/>
              </a:rPr>
              <a:t>int</a:t>
            </a:r>
            <a:r>
              <a:rPr dirty="0" sz="1800" spc="1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isdigit(int</a:t>
            </a:r>
            <a:r>
              <a:rPr dirty="0" sz="1800" spc="20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c)	</a:t>
            </a:r>
            <a:r>
              <a:rPr dirty="0" sz="1800">
                <a:latin typeface="Microsoft YaHei"/>
                <a:cs typeface="Microsoft YaHei"/>
              </a:rPr>
              <a:t>判断</a:t>
            </a:r>
            <a:r>
              <a:rPr dirty="0" sz="1800" spc="-95">
                <a:latin typeface="Microsoft YaHei"/>
                <a:cs typeface="Microsoft YaHei"/>
              </a:rPr>
              <a:t> </a:t>
            </a:r>
            <a:r>
              <a:rPr dirty="0" sz="1800">
                <a:latin typeface="Arial MT"/>
                <a:cs typeface="Arial MT"/>
              </a:rPr>
              <a:t>c</a:t>
            </a:r>
            <a:r>
              <a:rPr dirty="0" sz="1800" spc="-50">
                <a:latin typeface="Arial MT"/>
                <a:cs typeface="Arial MT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是否是数字字符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1905635" algn="l"/>
              </a:tabLst>
            </a:pPr>
            <a:r>
              <a:rPr dirty="0" sz="1800" spc="-5">
                <a:latin typeface="Arial MT"/>
                <a:cs typeface="Arial MT"/>
              </a:rPr>
              <a:t>int</a:t>
            </a:r>
            <a:r>
              <a:rPr dirty="0" sz="1800" spc="10">
                <a:latin typeface="Arial MT"/>
                <a:cs typeface="Arial MT"/>
              </a:rPr>
              <a:t> </a:t>
            </a:r>
            <a:r>
              <a:rPr dirty="0" sz="1800" spc="-10">
                <a:latin typeface="Arial MT"/>
                <a:cs typeface="Arial MT"/>
              </a:rPr>
              <a:t>isalpha(int</a:t>
            </a:r>
            <a:r>
              <a:rPr dirty="0" sz="1800" spc="35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c)	</a:t>
            </a:r>
            <a:r>
              <a:rPr dirty="0" sz="1800" spc="-5">
                <a:latin typeface="Microsoft YaHei"/>
                <a:cs typeface="Microsoft YaHei"/>
              </a:rPr>
              <a:t>判</a:t>
            </a:r>
            <a:r>
              <a:rPr dirty="0" sz="1800">
                <a:latin typeface="Microsoft YaHei"/>
                <a:cs typeface="Microsoft YaHei"/>
              </a:rPr>
              <a:t>断</a:t>
            </a:r>
            <a:r>
              <a:rPr dirty="0" sz="1800" spc="-85">
                <a:latin typeface="Microsoft YaHei"/>
                <a:cs typeface="Microsoft YaHei"/>
              </a:rPr>
              <a:t> </a:t>
            </a:r>
            <a:r>
              <a:rPr dirty="0" sz="1800">
                <a:latin typeface="Arial MT"/>
                <a:cs typeface="Arial MT"/>
              </a:rPr>
              <a:t>c</a:t>
            </a:r>
            <a:r>
              <a:rPr dirty="0" sz="1800" spc="-35">
                <a:latin typeface="Arial MT"/>
                <a:cs typeface="Arial MT"/>
              </a:rPr>
              <a:t> </a:t>
            </a:r>
            <a:r>
              <a:rPr dirty="0" sz="1800" spc="-5">
                <a:latin typeface="Microsoft YaHei"/>
                <a:cs typeface="Microsoft YaHei"/>
              </a:rPr>
              <a:t>是否是一个字母</a:t>
            </a:r>
            <a:endParaRPr sz="1800">
              <a:latin typeface="Microsoft YaHei"/>
              <a:cs typeface="Microsoft YaHei"/>
            </a:endParaRPr>
          </a:p>
          <a:p>
            <a:pPr marL="12700" marR="1605280">
              <a:lnSpc>
                <a:spcPct val="100000"/>
              </a:lnSpc>
              <a:tabLst>
                <a:tab pos="1905635" algn="l"/>
              </a:tabLst>
            </a:pPr>
            <a:r>
              <a:rPr dirty="0" sz="1800" spc="-5">
                <a:latin typeface="Arial MT"/>
                <a:cs typeface="Arial MT"/>
              </a:rPr>
              <a:t>int</a:t>
            </a:r>
            <a:r>
              <a:rPr dirty="0" sz="1800" spc="1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isalnum(int</a:t>
            </a:r>
            <a:r>
              <a:rPr dirty="0" sz="1800" spc="30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c)	</a:t>
            </a:r>
            <a:r>
              <a:rPr dirty="0" sz="1800">
                <a:latin typeface="Microsoft YaHei"/>
                <a:cs typeface="Microsoft YaHei"/>
              </a:rPr>
              <a:t>判断</a:t>
            </a:r>
            <a:r>
              <a:rPr dirty="0" sz="1800" spc="-95">
                <a:latin typeface="Microsoft YaHei"/>
                <a:cs typeface="Microsoft YaHei"/>
              </a:rPr>
              <a:t> </a:t>
            </a:r>
            <a:r>
              <a:rPr dirty="0" sz="1800">
                <a:latin typeface="Arial MT"/>
                <a:cs typeface="Arial MT"/>
              </a:rPr>
              <a:t>c</a:t>
            </a:r>
            <a:r>
              <a:rPr dirty="0" sz="1800" spc="-50">
                <a:latin typeface="Arial MT"/>
                <a:cs typeface="Arial MT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是否是一个数字或字母 </a:t>
            </a:r>
            <a:r>
              <a:rPr dirty="0" sz="1800" spc="-5">
                <a:latin typeface="Arial MT"/>
                <a:cs typeface="Arial MT"/>
              </a:rPr>
              <a:t>int</a:t>
            </a:r>
            <a:r>
              <a:rPr dirty="0" sz="1800" spc="10">
                <a:latin typeface="Arial MT"/>
                <a:cs typeface="Arial MT"/>
              </a:rPr>
              <a:t> </a:t>
            </a:r>
            <a:r>
              <a:rPr dirty="0" sz="1800" spc="-10">
                <a:latin typeface="Arial MT"/>
                <a:cs typeface="Arial MT"/>
              </a:rPr>
              <a:t>islower(int</a:t>
            </a:r>
            <a:r>
              <a:rPr dirty="0" sz="1800" spc="70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c)	</a:t>
            </a:r>
            <a:r>
              <a:rPr dirty="0" sz="1800">
                <a:latin typeface="Microsoft YaHei"/>
                <a:cs typeface="Microsoft YaHei"/>
              </a:rPr>
              <a:t>判断</a:t>
            </a:r>
            <a:r>
              <a:rPr dirty="0" sz="1800" spc="-60">
                <a:latin typeface="Microsoft YaHei"/>
                <a:cs typeface="Microsoft YaHei"/>
              </a:rPr>
              <a:t> </a:t>
            </a:r>
            <a:r>
              <a:rPr dirty="0" sz="1800">
                <a:latin typeface="Arial MT"/>
                <a:cs typeface="Arial MT"/>
              </a:rPr>
              <a:t>c</a:t>
            </a:r>
            <a:r>
              <a:rPr dirty="0" sz="1800" spc="-20">
                <a:latin typeface="Arial MT"/>
                <a:cs typeface="Arial MT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是否是一个小写字母 </a:t>
            </a:r>
            <a:r>
              <a:rPr dirty="0" sz="1800" spc="-5">
                <a:latin typeface="Arial MT"/>
                <a:cs typeface="Arial MT"/>
              </a:rPr>
              <a:t>int</a:t>
            </a:r>
            <a:r>
              <a:rPr dirty="0" sz="1800" spc="10">
                <a:latin typeface="Arial MT"/>
                <a:cs typeface="Arial MT"/>
              </a:rPr>
              <a:t> </a:t>
            </a:r>
            <a:r>
              <a:rPr dirty="0" sz="1800" spc="-10">
                <a:latin typeface="Arial MT"/>
                <a:cs typeface="Arial MT"/>
              </a:rPr>
              <a:t>islower(int</a:t>
            </a:r>
            <a:r>
              <a:rPr dirty="0" sz="1800" spc="70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c)	</a:t>
            </a:r>
            <a:r>
              <a:rPr dirty="0" sz="1800">
                <a:latin typeface="Microsoft YaHei"/>
                <a:cs typeface="Microsoft YaHei"/>
              </a:rPr>
              <a:t>判断</a:t>
            </a:r>
            <a:r>
              <a:rPr dirty="0" sz="1800" spc="-60">
                <a:latin typeface="Microsoft YaHei"/>
                <a:cs typeface="Microsoft YaHei"/>
              </a:rPr>
              <a:t> </a:t>
            </a:r>
            <a:r>
              <a:rPr dirty="0" sz="1800">
                <a:latin typeface="Arial MT"/>
                <a:cs typeface="Arial MT"/>
              </a:rPr>
              <a:t>c</a:t>
            </a:r>
            <a:r>
              <a:rPr dirty="0" sz="1800" spc="-20">
                <a:latin typeface="Arial MT"/>
                <a:cs typeface="Arial MT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是否是一个小写字母 </a:t>
            </a:r>
            <a:r>
              <a:rPr dirty="0" sz="1800" spc="-5">
                <a:latin typeface="Arial MT"/>
                <a:cs typeface="Arial MT"/>
              </a:rPr>
              <a:t>int</a:t>
            </a:r>
            <a:r>
              <a:rPr dirty="0" sz="1800" spc="1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isupper(int</a:t>
            </a:r>
            <a:r>
              <a:rPr dirty="0" sz="1800" spc="30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c)	</a:t>
            </a:r>
            <a:r>
              <a:rPr dirty="0" sz="1800">
                <a:latin typeface="Microsoft YaHei"/>
                <a:cs typeface="Microsoft YaHei"/>
              </a:rPr>
              <a:t>判断</a:t>
            </a:r>
            <a:r>
              <a:rPr dirty="0" sz="1800" spc="-65">
                <a:latin typeface="Microsoft YaHei"/>
                <a:cs typeface="Microsoft YaHei"/>
              </a:rPr>
              <a:t> </a:t>
            </a:r>
            <a:r>
              <a:rPr dirty="0" sz="1800">
                <a:latin typeface="Arial MT"/>
                <a:cs typeface="Arial MT"/>
              </a:rPr>
              <a:t>c</a:t>
            </a:r>
            <a:r>
              <a:rPr dirty="0" sz="1800" spc="-15">
                <a:latin typeface="Arial MT"/>
                <a:cs typeface="Arial MT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是否是一个大写字母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1905635" algn="l"/>
              </a:tabLst>
            </a:pPr>
            <a:r>
              <a:rPr dirty="0" sz="1800" spc="-5">
                <a:latin typeface="Arial MT"/>
                <a:cs typeface="Arial MT"/>
              </a:rPr>
              <a:t>int</a:t>
            </a:r>
            <a:r>
              <a:rPr dirty="0" sz="1800" spc="1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toupper(int</a:t>
            </a:r>
            <a:r>
              <a:rPr dirty="0" sz="1800" spc="15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c)	</a:t>
            </a:r>
            <a:r>
              <a:rPr dirty="0" sz="1800">
                <a:latin typeface="Microsoft YaHei"/>
                <a:cs typeface="Microsoft YaHei"/>
              </a:rPr>
              <a:t>如果</a:t>
            </a:r>
            <a:r>
              <a:rPr dirty="0" sz="1800" spc="-90">
                <a:latin typeface="Microsoft YaHei"/>
                <a:cs typeface="Microsoft YaHei"/>
              </a:rPr>
              <a:t> </a:t>
            </a:r>
            <a:r>
              <a:rPr dirty="0" sz="1800">
                <a:latin typeface="Arial MT"/>
                <a:cs typeface="Arial MT"/>
              </a:rPr>
              <a:t>c</a:t>
            </a:r>
            <a:r>
              <a:rPr dirty="0" sz="1800" spc="-45">
                <a:latin typeface="Arial MT"/>
                <a:cs typeface="Arial MT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是一个小写字母，则返回对应大写字母</a:t>
            </a:r>
            <a:endParaRPr sz="18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1815464" algn="l"/>
              </a:tabLst>
            </a:pPr>
            <a:r>
              <a:rPr dirty="0" sz="1800" spc="-5">
                <a:latin typeface="Arial MT"/>
                <a:cs typeface="Arial MT"/>
              </a:rPr>
              <a:t>int</a:t>
            </a:r>
            <a:r>
              <a:rPr dirty="0" sz="1800" spc="10">
                <a:latin typeface="Arial MT"/>
                <a:cs typeface="Arial MT"/>
              </a:rPr>
              <a:t> </a:t>
            </a:r>
            <a:r>
              <a:rPr dirty="0" sz="1800" spc="-10">
                <a:latin typeface="Arial MT"/>
                <a:cs typeface="Arial MT"/>
              </a:rPr>
              <a:t>tolower</a:t>
            </a:r>
            <a:r>
              <a:rPr dirty="0" sz="1800" spc="50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(int</a:t>
            </a:r>
            <a:r>
              <a:rPr dirty="0" sz="1800" spc="15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c)	</a:t>
            </a:r>
            <a:r>
              <a:rPr dirty="0" sz="1800">
                <a:latin typeface="Microsoft YaHei"/>
                <a:cs typeface="Microsoft YaHei"/>
              </a:rPr>
              <a:t>如果</a:t>
            </a:r>
            <a:r>
              <a:rPr dirty="0" sz="1800" spc="-65">
                <a:latin typeface="Microsoft YaHei"/>
                <a:cs typeface="Microsoft YaHei"/>
              </a:rPr>
              <a:t> </a:t>
            </a:r>
            <a:r>
              <a:rPr dirty="0" sz="1800">
                <a:latin typeface="Arial MT"/>
                <a:cs typeface="Arial MT"/>
              </a:rPr>
              <a:t>c</a:t>
            </a:r>
            <a:r>
              <a:rPr dirty="0" sz="1800" spc="-30">
                <a:latin typeface="Arial MT"/>
                <a:cs typeface="Arial MT"/>
              </a:rPr>
              <a:t> </a:t>
            </a:r>
            <a:r>
              <a:rPr dirty="0" sz="1800">
                <a:latin typeface="Microsoft YaHei"/>
                <a:cs typeface="Microsoft YaHei"/>
              </a:rPr>
              <a:t>是一个大写字母，则返回对应小写字母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4000" cy="786765"/>
            <a:chOff x="0" y="0"/>
            <a:chExt cx="9144000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</p:grpSp>
      <p:grpSp>
        <p:nvGrpSpPr>
          <p:cNvPr id="5" name="object 5"/>
          <p:cNvGrpSpPr/>
          <p:nvPr/>
        </p:nvGrpSpPr>
        <p:grpSpPr>
          <a:xfrm>
            <a:off x="-126" y="5036692"/>
            <a:ext cx="9145905" cy="108585"/>
            <a:chOff x="-126" y="5036692"/>
            <a:chExt cx="9145905" cy="108585"/>
          </a:xfrm>
        </p:grpSpPr>
        <p:sp>
          <p:nvSpPr>
            <p:cNvPr id="6" name="object 6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036814" y="4674514"/>
            <a:ext cx="939800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latin typeface="Microsoft YaHei"/>
                <a:cs typeface="Microsoft YaHei"/>
              </a:rPr>
              <a:t>壶口瀑布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86713" y="2333625"/>
            <a:ext cx="778510" cy="4222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>
                <a:solidFill>
                  <a:srgbClr val="1F487C"/>
                </a:solidFill>
                <a:latin typeface="Microsoft YaHei"/>
                <a:cs typeface="Microsoft YaHei"/>
              </a:rPr>
              <a:t>函</a:t>
            </a:r>
            <a:r>
              <a:rPr dirty="0" sz="2600" spc="-135">
                <a:solidFill>
                  <a:srgbClr val="1F487C"/>
                </a:solidFill>
                <a:latin typeface="Microsoft YaHei"/>
                <a:cs typeface="Microsoft YaHei"/>
              </a:rPr>
              <a:t> </a:t>
            </a:r>
            <a:r>
              <a:rPr dirty="0" sz="2600">
                <a:solidFill>
                  <a:srgbClr val="1F487C"/>
                </a:solidFill>
                <a:latin typeface="Microsoft YaHei"/>
                <a:cs typeface="Microsoft YaHei"/>
              </a:rPr>
              <a:t>数</a:t>
            </a:r>
            <a:endParaRPr sz="2600">
              <a:latin typeface="Microsoft YaHei"/>
              <a:cs typeface="Microsoft YaHei"/>
            </a:endParaRPr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929001" y="428116"/>
            <a:ext cx="6216650" cy="4159122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172959" y="4695545"/>
            <a:ext cx="16256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甘肃麦积山石窟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01725" y="2333625"/>
            <a:ext cx="1348740" cy="42227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>
                <a:solidFill>
                  <a:srgbClr val="1F487C"/>
                </a:solidFill>
              </a:rPr>
              <a:t>递归初步</a:t>
            </a:r>
            <a:endParaRPr sz="260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16935" y="428116"/>
            <a:ext cx="6228715" cy="4180458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35965" y="247015"/>
            <a:ext cx="8077200" cy="439229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800" spc="-5">
                <a:solidFill>
                  <a:srgbClr val="1F487C"/>
                </a:solidFill>
                <a:latin typeface="Microsoft YaHei"/>
                <a:cs typeface="Microsoft YaHei"/>
              </a:rPr>
              <a:t>递归</a:t>
            </a:r>
            <a:endParaRPr sz="2800">
              <a:latin typeface="Microsoft YaHei"/>
              <a:cs typeface="Microsoft YaHei"/>
            </a:endParaRPr>
          </a:p>
          <a:p>
            <a:pPr marL="443865" indent="-320675">
              <a:lnSpc>
                <a:spcPct val="100000"/>
              </a:lnSpc>
              <a:spcBef>
                <a:spcPts val="2640"/>
              </a:spcBef>
              <a:buClr>
                <a:srgbClr val="C0504D"/>
              </a:buClr>
              <a:buSzPct val="60416"/>
              <a:buFont typeface="Wingdings"/>
              <a:buChar char=""/>
              <a:tabLst>
                <a:tab pos="443865" algn="l"/>
                <a:tab pos="444500" algn="l"/>
              </a:tabLst>
            </a:pPr>
            <a:r>
              <a:rPr dirty="0" sz="2400">
                <a:latin typeface="Microsoft YaHei"/>
                <a:cs typeface="Microsoft YaHei"/>
              </a:rPr>
              <a:t>一个函数，自己调用自己，就是递归</a:t>
            </a:r>
            <a:endParaRPr sz="2400">
              <a:latin typeface="Microsoft YaHei"/>
              <a:cs typeface="Microsoft YaHei"/>
            </a:endParaRPr>
          </a:p>
          <a:p>
            <a:pPr marL="123825">
              <a:lnSpc>
                <a:spcPct val="100000"/>
              </a:lnSpc>
              <a:spcBef>
                <a:spcPts val="595"/>
              </a:spcBef>
            </a:pPr>
            <a:r>
              <a:rPr dirty="0" sz="1700" spc="-5" b="1">
                <a:latin typeface="Courier New"/>
                <a:cs typeface="Courier New"/>
              </a:rPr>
              <a:t>int</a:t>
            </a:r>
            <a:r>
              <a:rPr dirty="0" sz="1700" spc="-3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Factorial(int</a:t>
            </a:r>
            <a:r>
              <a:rPr dirty="0" sz="1700" spc="-2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n)</a:t>
            </a:r>
            <a:endParaRPr sz="1700">
              <a:latin typeface="Courier New"/>
              <a:cs typeface="Courier New"/>
            </a:endParaRPr>
          </a:p>
          <a:p>
            <a:pPr marL="123825">
              <a:lnSpc>
                <a:spcPct val="100000"/>
              </a:lnSpc>
              <a:spcBef>
                <a:spcPts val="730"/>
              </a:spcBef>
            </a:pPr>
            <a:r>
              <a:rPr dirty="0" sz="17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700" b="1">
                <a:solidFill>
                  <a:srgbClr val="00AF50"/>
                </a:solidFill>
                <a:latin typeface="Microsoft YaHei"/>
                <a:cs typeface="Microsoft YaHei"/>
              </a:rPr>
              <a:t>函数返回</a:t>
            </a:r>
            <a:r>
              <a:rPr dirty="0" sz="1700" spc="-5" b="1">
                <a:solidFill>
                  <a:srgbClr val="00AF50"/>
                </a:solidFill>
                <a:latin typeface="Courier New"/>
                <a:cs typeface="Courier New"/>
              </a:rPr>
              <a:t>n</a:t>
            </a:r>
            <a:r>
              <a:rPr dirty="0" sz="1700" spc="5" b="1">
                <a:solidFill>
                  <a:srgbClr val="00AF50"/>
                </a:solidFill>
                <a:latin typeface="Microsoft YaHei"/>
                <a:cs typeface="Microsoft YaHei"/>
              </a:rPr>
              <a:t>的阶乘</a:t>
            </a:r>
            <a:endParaRPr sz="1700">
              <a:latin typeface="Microsoft YaHei"/>
              <a:cs typeface="Microsoft YaHei"/>
            </a:endParaRPr>
          </a:p>
          <a:p>
            <a:pPr marL="123825">
              <a:lnSpc>
                <a:spcPct val="100000"/>
              </a:lnSpc>
              <a:spcBef>
                <a:spcPts val="675"/>
              </a:spcBef>
            </a:pPr>
            <a:r>
              <a:rPr dirty="0" sz="1700" b="1">
                <a:latin typeface="Courier New"/>
                <a:cs typeface="Courier New"/>
              </a:rPr>
              <a:t>{</a:t>
            </a:r>
            <a:endParaRPr sz="1700">
              <a:latin typeface="Courier New"/>
              <a:cs typeface="Courier New"/>
            </a:endParaRPr>
          </a:p>
          <a:p>
            <a:pPr marL="443865">
              <a:lnSpc>
                <a:spcPct val="100000"/>
              </a:lnSpc>
              <a:spcBef>
                <a:spcPts val="695"/>
              </a:spcBef>
            </a:pPr>
            <a:r>
              <a:rPr dirty="0" sz="1700" spc="-5" b="1">
                <a:latin typeface="Courier New"/>
                <a:cs typeface="Courier New"/>
              </a:rPr>
              <a:t>if(</a:t>
            </a:r>
            <a:r>
              <a:rPr dirty="0" sz="1700" spc="-2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n</a:t>
            </a:r>
            <a:r>
              <a:rPr dirty="0" sz="1700" spc="-1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&lt;</a:t>
            </a:r>
            <a:r>
              <a:rPr dirty="0" sz="1700" spc="-20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2)</a:t>
            </a:r>
            <a:endParaRPr sz="1700">
              <a:latin typeface="Courier New"/>
              <a:cs typeface="Courier New"/>
            </a:endParaRPr>
          </a:p>
          <a:p>
            <a:pPr marL="1038225">
              <a:lnSpc>
                <a:spcPct val="100000"/>
              </a:lnSpc>
              <a:spcBef>
                <a:spcPts val="730"/>
              </a:spcBef>
            </a:pPr>
            <a:r>
              <a:rPr dirty="0" sz="1700" spc="-5" b="1">
                <a:latin typeface="Courier New"/>
                <a:cs typeface="Courier New"/>
              </a:rPr>
              <a:t>return</a:t>
            </a:r>
            <a:r>
              <a:rPr dirty="0" sz="1700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1;</a:t>
            </a:r>
            <a:r>
              <a:rPr dirty="0" sz="1700" spc="-15" b="1">
                <a:latin typeface="Courier New"/>
                <a:cs typeface="Courier New"/>
              </a:rPr>
              <a:t> </a:t>
            </a:r>
            <a:r>
              <a:rPr dirty="0" sz="17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700" b="1">
                <a:solidFill>
                  <a:srgbClr val="00AF50"/>
                </a:solidFill>
                <a:latin typeface="Microsoft YaHei"/>
                <a:cs typeface="Microsoft YaHei"/>
              </a:rPr>
              <a:t>终止条件</a:t>
            </a:r>
            <a:endParaRPr sz="1700">
              <a:latin typeface="Microsoft YaHei"/>
              <a:cs typeface="Microsoft YaHei"/>
            </a:endParaRPr>
          </a:p>
          <a:p>
            <a:pPr marL="443865">
              <a:lnSpc>
                <a:spcPct val="100000"/>
              </a:lnSpc>
              <a:spcBef>
                <a:spcPts val="675"/>
              </a:spcBef>
            </a:pPr>
            <a:r>
              <a:rPr dirty="0" sz="1700" spc="-5" b="1">
                <a:latin typeface="Courier New"/>
                <a:cs typeface="Courier New"/>
              </a:rPr>
              <a:t>else</a:t>
            </a:r>
            <a:endParaRPr sz="1700">
              <a:latin typeface="Courier New"/>
              <a:cs typeface="Courier New"/>
            </a:endParaRPr>
          </a:p>
          <a:p>
            <a:pPr marL="1038225">
              <a:lnSpc>
                <a:spcPct val="100000"/>
              </a:lnSpc>
              <a:spcBef>
                <a:spcPts val="695"/>
              </a:spcBef>
            </a:pPr>
            <a:r>
              <a:rPr dirty="0" sz="1700" spc="-5" b="1">
                <a:latin typeface="Courier New"/>
                <a:cs typeface="Courier New"/>
              </a:rPr>
              <a:t>return</a:t>
            </a:r>
            <a:r>
              <a:rPr dirty="0" sz="1700" spc="-1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n</a:t>
            </a:r>
            <a:r>
              <a:rPr dirty="0" sz="1700" spc="-1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*</a:t>
            </a:r>
            <a:r>
              <a:rPr dirty="0" sz="1700" spc="5" b="1">
                <a:latin typeface="Courier New"/>
                <a:cs typeface="Courier New"/>
              </a:rPr>
              <a:t> </a:t>
            </a:r>
            <a:r>
              <a:rPr dirty="0" sz="1700" b="1">
                <a:solidFill>
                  <a:srgbClr val="FF0000"/>
                </a:solidFill>
                <a:latin typeface="Courier New"/>
                <a:cs typeface="Courier New"/>
              </a:rPr>
              <a:t>Factorial</a:t>
            </a:r>
            <a:r>
              <a:rPr dirty="0" sz="1700" b="1">
                <a:latin typeface="Courier New"/>
                <a:cs typeface="Courier New"/>
              </a:rPr>
              <a:t>(n-1);</a:t>
            </a:r>
            <a:endParaRPr sz="1700">
              <a:latin typeface="Courier New"/>
              <a:cs typeface="Courier New"/>
            </a:endParaRPr>
          </a:p>
          <a:p>
            <a:pPr marL="123825">
              <a:lnSpc>
                <a:spcPct val="100000"/>
              </a:lnSpc>
              <a:spcBef>
                <a:spcPts val="710"/>
              </a:spcBef>
              <a:tabLst>
                <a:tab pos="3769360" algn="l"/>
              </a:tabLst>
            </a:pPr>
            <a:r>
              <a:rPr dirty="0" sz="1700" b="1">
                <a:latin typeface="Courier New"/>
                <a:cs typeface="Courier New"/>
              </a:rPr>
              <a:t>} </a:t>
            </a:r>
            <a:r>
              <a:rPr dirty="0" sz="1700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700" spc="5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700" b="1">
                <a:solidFill>
                  <a:srgbClr val="00AF50"/>
                </a:solidFill>
                <a:latin typeface="Courier New"/>
                <a:cs typeface="Courier New"/>
              </a:rPr>
              <a:t>cout</a:t>
            </a:r>
            <a:r>
              <a:rPr dirty="0" sz="1700" spc="1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700" b="1">
                <a:solidFill>
                  <a:srgbClr val="00AF50"/>
                </a:solidFill>
                <a:latin typeface="Courier New"/>
                <a:cs typeface="Courier New"/>
              </a:rPr>
              <a:t>&lt;&lt;</a:t>
            </a:r>
            <a:r>
              <a:rPr dirty="0" sz="1700" spc="10" b="1">
                <a:solidFill>
                  <a:srgbClr val="00AF50"/>
                </a:solidFill>
                <a:latin typeface="Courier New"/>
                <a:cs typeface="Courier New"/>
              </a:rPr>
              <a:t> </a:t>
            </a:r>
            <a:r>
              <a:rPr dirty="0" sz="1700" b="1">
                <a:solidFill>
                  <a:srgbClr val="00AF50"/>
                </a:solidFill>
                <a:latin typeface="Courier New"/>
                <a:cs typeface="Courier New"/>
              </a:rPr>
              <a:t>Factorial(5);	</a:t>
            </a:r>
            <a:r>
              <a:rPr dirty="0" sz="1700" spc="-5" b="1">
                <a:solidFill>
                  <a:srgbClr val="741F12"/>
                </a:solidFill>
                <a:latin typeface="Courier New"/>
                <a:cs typeface="Courier New"/>
              </a:rPr>
              <a:t>=&gt;</a:t>
            </a:r>
            <a:r>
              <a:rPr dirty="0" sz="1700" spc="-45" b="1">
                <a:solidFill>
                  <a:srgbClr val="741F12"/>
                </a:solidFill>
                <a:latin typeface="Courier New"/>
                <a:cs typeface="Courier New"/>
              </a:rPr>
              <a:t> </a:t>
            </a:r>
            <a:r>
              <a:rPr dirty="0" sz="1700" b="1">
                <a:solidFill>
                  <a:srgbClr val="741F12"/>
                </a:solidFill>
                <a:latin typeface="Courier New"/>
                <a:cs typeface="Courier New"/>
              </a:rPr>
              <a:t>120</a:t>
            </a:r>
            <a:endParaRPr sz="1700">
              <a:latin typeface="Courier New"/>
              <a:cs typeface="Courier New"/>
            </a:endParaRPr>
          </a:p>
          <a:p>
            <a:pPr marL="443865" indent="-320675">
              <a:lnSpc>
                <a:spcPct val="100000"/>
              </a:lnSpc>
              <a:spcBef>
                <a:spcPts val="805"/>
              </a:spcBef>
              <a:buClr>
                <a:srgbClr val="C0504D"/>
              </a:buClr>
              <a:buSzPct val="60416"/>
              <a:buFont typeface="Wingdings"/>
              <a:buChar char=""/>
              <a:tabLst>
                <a:tab pos="443865" algn="l"/>
                <a:tab pos="444500" algn="l"/>
              </a:tabLst>
            </a:pPr>
            <a:r>
              <a:rPr dirty="0" sz="2400">
                <a:latin typeface="Microsoft YaHei"/>
                <a:cs typeface="Microsoft YaHei"/>
              </a:rPr>
              <a:t>递归函数需要有终止条件，否则就会无穷递归导致程序无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67257" y="4613859"/>
            <a:ext cx="2159000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latin typeface="Microsoft YaHei"/>
                <a:cs typeface="Microsoft YaHei"/>
              </a:rPr>
              <a:t>法终止甚至崩溃</a:t>
            </a:r>
            <a:endParaRPr sz="24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30259" y="4796739"/>
            <a:ext cx="177800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31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418969" y="2960623"/>
            <a:ext cx="57277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F(</a:t>
            </a:r>
            <a:r>
              <a:rPr dirty="0" sz="1800" spc="-15" b="1">
                <a:latin typeface="Courier New"/>
                <a:cs typeface="Courier New"/>
              </a:rPr>
              <a:t>4</a:t>
            </a:r>
            <a:r>
              <a:rPr dirty="0" sz="1800" b="1"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661411" y="3308477"/>
            <a:ext cx="106680" cy="782955"/>
          </a:xfrm>
          <a:custGeom>
            <a:avLst/>
            <a:gdLst/>
            <a:ahLst/>
            <a:cxnLst/>
            <a:rect l="l" t="t" r="r" b="b"/>
            <a:pathLst>
              <a:path w="106680" h="782954">
                <a:moveTo>
                  <a:pt x="8255" y="683704"/>
                </a:moveTo>
                <a:lnTo>
                  <a:pt x="1143" y="688086"/>
                </a:lnTo>
                <a:lnTo>
                  <a:pt x="0" y="692772"/>
                </a:lnTo>
                <a:lnTo>
                  <a:pt x="2158" y="696366"/>
                </a:lnTo>
                <a:lnTo>
                  <a:pt x="54990" y="782802"/>
                </a:lnTo>
                <a:lnTo>
                  <a:pt x="63327" y="767829"/>
                </a:lnTo>
                <a:lnTo>
                  <a:pt x="47117" y="767829"/>
                </a:lnTo>
                <a:lnTo>
                  <a:pt x="46544" y="739683"/>
                </a:lnTo>
                <a:lnTo>
                  <a:pt x="15239" y="688428"/>
                </a:lnTo>
                <a:lnTo>
                  <a:pt x="12954" y="684834"/>
                </a:lnTo>
                <a:lnTo>
                  <a:pt x="8255" y="683704"/>
                </a:lnTo>
                <a:close/>
              </a:path>
              <a:path w="106680" h="782954">
                <a:moveTo>
                  <a:pt x="46544" y="739683"/>
                </a:moveTo>
                <a:lnTo>
                  <a:pt x="47117" y="767829"/>
                </a:lnTo>
                <a:lnTo>
                  <a:pt x="62356" y="767524"/>
                </a:lnTo>
                <a:lnTo>
                  <a:pt x="62284" y="763968"/>
                </a:lnTo>
                <a:lnTo>
                  <a:pt x="48006" y="763968"/>
                </a:lnTo>
                <a:lnTo>
                  <a:pt x="54383" y="752517"/>
                </a:lnTo>
                <a:lnTo>
                  <a:pt x="46544" y="739683"/>
                </a:lnTo>
                <a:close/>
              </a:path>
              <a:path w="106680" h="782954">
                <a:moveTo>
                  <a:pt x="97662" y="681888"/>
                </a:moveTo>
                <a:lnTo>
                  <a:pt x="92963" y="683209"/>
                </a:lnTo>
                <a:lnTo>
                  <a:pt x="90931" y="686892"/>
                </a:lnTo>
                <a:lnTo>
                  <a:pt x="61781" y="739234"/>
                </a:lnTo>
                <a:lnTo>
                  <a:pt x="62356" y="767524"/>
                </a:lnTo>
                <a:lnTo>
                  <a:pt x="47117" y="767829"/>
                </a:lnTo>
                <a:lnTo>
                  <a:pt x="63327" y="767829"/>
                </a:lnTo>
                <a:lnTo>
                  <a:pt x="106299" y="690626"/>
                </a:lnTo>
                <a:lnTo>
                  <a:pt x="104901" y="685977"/>
                </a:lnTo>
                <a:lnTo>
                  <a:pt x="101345" y="683933"/>
                </a:lnTo>
                <a:lnTo>
                  <a:pt x="97662" y="681888"/>
                </a:lnTo>
                <a:close/>
              </a:path>
              <a:path w="106680" h="782954">
                <a:moveTo>
                  <a:pt x="54383" y="752517"/>
                </a:moveTo>
                <a:lnTo>
                  <a:pt x="48006" y="763968"/>
                </a:lnTo>
                <a:lnTo>
                  <a:pt x="61213" y="763701"/>
                </a:lnTo>
                <a:lnTo>
                  <a:pt x="54383" y="752517"/>
                </a:lnTo>
                <a:close/>
              </a:path>
              <a:path w="106680" h="782954">
                <a:moveTo>
                  <a:pt x="61781" y="739234"/>
                </a:moveTo>
                <a:lnTo>
                  <a:pt x="54383" y="752517"/>
                </a:lnTo>
                <a:lnTo>
                  <a:pt x="61213" y="763701"/>
                </a:lnTo>
                <a:lnTo>
                  <a:pt x="48006" y="763968"/>
                </a:lnTo>
                <a:lnTo>
                  <a:pt x="62284" y="763968"/>
                </a:lnTo>
                <a:lnTo>
                  <a:pt x="61781" y="739234"/>
                </a:lnTo>
                <a:close/>
              </a:path>
              <a:path w="106680" h="782954">
                <a:moveTo>
                  <a:pt x="46736" y="0"/>
                </a:moveTo>
                <a:lnTo>
                  <a:pt x="31495" y="254"/>
                </a:lnTo>
                <a:lnTo>
                  <a:pt x="46544" y="739683"/>
                </a:lnTo>
                <a:lnTo>
                  <a:pt x="54383" y="752517"/>
                </a:lnTo>
                <a:lnTo>
                  <a:pt x="61781" y="739234"/>
                </a:lnTo>
                <a:lnTo>
                  <a:pt x="4673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347722" y="4184396"/>
            <a:ext cx="845819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4*F(3)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910839" y="3163823"/>
            <a:ext cx="654050" cy="869950"/>
          </a:xfrm>
          <a:custGeom>
            <a:avLst/>
            <a:gdLst/>
            <a:ahLst/>
            <a:cxnLst/>
            <a:rect l="l" t="t" r="r" b="b"/>
            <a:pathLst>
              <a:path w="654050" h="869950">
                <a:moveTo>
                  <a:pt x="635674" y="24142"/>
                </a:moveTo>
                <a:lnTo>
                  <a:pt x="621830" y="30004"/>
                </a:lnTo>
                <a:lnTo>
                  <a:pt x="0" y="860615"/>
                </a:lnTo>
                <a:lnTo>
                  <a:pt x="12192" y="869759"/>
                </a:lnTo>
                <a:lnTo>
                  <a:pt x="633944" y="39251"/>
                </a:lnTo>
                <a:lnTo>
                  <a:pt x="635674" y="24142"/>
                </a:lnTo>
                <a:close/>
              </a:path>
              <a:path w="654050" h="869950">
                <a:moveTo>
                  <a:pt x="652935" y="7493"/>
                </a:moveTo>
                <a:lnTo>
                  <a:pt x="638683" y="7493"/>
                </a:lnTo>
                <a:lnTo>
                  <a:pt x="650875" y="16637"/>
                </a:lnTo>
                <a:lnTo>
                  <a:pt x="633944" y="39251"/>
                </a:lnTo>
                <a:lnTo>
                  <a:pt x="627126" y="98806"/>
                </a:lnTo>
                <a:lnTo>
                  <a:pt x="626618" y="102996"/>
                </a:lnTo>
                <a:lnTo>
                  <a:pt x="629665" y="106806"/>
                </a:lnTo>
                <a:lnTo>
                  <a:pt x="637921" y="107823"/>
                </a:lnTo>
                <a:lnTo>
                  <a:pt x="641731" y="104775"/>
                </a:lnTo>
                <a:lnTo>
                  <a:pt x="642238" y="100583"/>
                </a:lnTo>
                <a:lnTo>
                  <a:pt x="652935" y="7493"/>
                </a:lnTo>
                <a:close/>
              </a:path>
              <a:path w="654050" h="869950">
                <a:moveTo>
                  <a:pt x="653796" y="0"/>
                </a:moveTo>
                <a:lnTo>
                  <a:pt x="556640" y="41020"/>
                </a:lnTo>
                <a:lnTo>
                  <a:pt x="554863" y="45593"/>
                </a:lnTo>
                <a:lnTo>
                  <a:pt x="556513" y="49402"/>
                </a:lnTo>
                <a:lnTo>
                  <a:pt x="558164" y="53339"/>
                </a:lnTo>
                <a:lnTo>
                  <a:pt x="562610" y="55118"/>
                </a:lnTo>
                <a:lnTo>
                  <a:pt x="621830" y="30004"/>
                </a:lnTo>
                <a:lnTo>
                  <a:pt x="638683" y="7493"/>
                </a:lnTo>
                <a:lnTo>
                  <a:pt x="652935" y="7493"/>
                </a:lnTo>
                <a:lnTo>
                  <a:pt x="653796" y="0"/>
                </a:lnTo>
                <a:close/>
              </a:path>
              <a:path w="654050" h="869950">
                <a:moveTo>
                  <a:pt x="643593" y="11175"/>
                </a:moveTo>
                <a:lnTo>
                  <a:pt x="637159" y="11175"/>
                </a:lnTo>
                <a:lnTo>
                  <a:pt x="647700" y="19050"/>
                </a:lnTo>
                <a:lnTo>
                  <a:pt x="635674" y="24142"/>
                </a:lnTo>
                <a:lnTo>
                  <a:pt x="633944" y="39251"/>
                </a:lnTo>
                <a:lnTo>
                  <a:pt x="650875" y="16637"/>
                </a:lnTo>
                <a:lnTo>
                  <a:pt x="643593" y="11175"/>
                </a:lnTo>
                <a:close/>
              </a:path>
              <a:path w="654050" h="869950">
                <a:moveTo>
                  <a:pt x="638683" y="7493"/>
                </a:moveTo>
                <a:lnTo>
                  <a:pt x="621830" y="30004"/>
                </a:lnTo>
                <a:lnTo>
                  <a:pt x="635674" y="24142"/>
                </a:lnTo>
                <a:lnTo>
                  <a:pt x="637159" y="11175"/>
                </a:lnTo>
                <a:lnTo>
                  <a:pt x="643593" y="11175"/>
                </a:lnTo>
                <a:lnTo>
                  <a:pt x="638683" y="7493"/>
                </a:lnTo>
                <a:close/>
              </a:path>
              <a:path w="654050" h="869950">
                <a:moveTo>
                  <a:pt x="637159" y="11175"/>
                </a:moveTo>
                <a:lnTo>
                  <a:pt x="635674" y="24142"/>
                </a:lnTo>
                <a:lnTo>
                  <a:pt x="647700" y="19050"/>
                </a:lnTo>
                <a:lnTo>
                  <a:pt x="637159" y="1117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3859148" y="2939923"/>
            <a:ext cx="57277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F(</a:t>
            </a:r>
            <a:r>
              <a:rPr dirty="0" sz="1800" spc="-15" b="1">
                <a:latin typeface="Courier New"/>
                <a:cs typeface="Courier New"/>
              </a:rPr>
              <a:t>3</a:t>
            </a:r>
            <a:r>
              <a:rPr dirty="0" sz="1800" b="1"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101591" y="3287140"/>
            <a:ext cx="106680" cy="782955"/>
          </a:xfrm>
          <a:custGeom>
            <a:avLst/>
            <a:gdLst/>
            <a:ahLst/>
            <a:cxnLst/>
            <a:rect l="l" t="t" r="r" b="b"/>
            <a:pathLst>
              <a:path w="106679" h="782954">
                <a:moveTo>
                  <a:pt x="8255" y="683704"/>
                </a:moveTo>
                <a:lnTo>
                  <a:pt x="1143" y="688085"/>
                </a:lnTo>
                <a:lnTo>
                  <a:pt x="0" y="692772"/>
                </a:lnTo>
                <a:lnTo>
                  <a:pt x="2159" y="696366"/>
                </a:lnTo>
                <a:lnTo>
                  <a:pt x="54991" y="782802"/>
                </a:lnTo>
                <a:lnTo>
                  <a:pt x="63327" y="767829"/>
                </a:lnTo>
                <a:lnTo>
                  <a:pt x="47117" y="767829"/>
                </a:lnTo>
                <a:lnTo>
                  <a:pt x="46544" y="739683"/>
                </a:lnTo>
                <a:lnTo>
                  <a:pt x="15240" y="688428"/>
                </a:lnTo>
                <a:lnTo>
                  <a:pt x="12954" y="684834"/>
                </a:lnTo>
                <a:lnTo>
                  <a:pt x="8255" y="683704"/>
                </a:lnTo>
                <a:close/>
              </a:path>
              <a:path w="106679" h="782954">
                <a:moveTo>
                  <a:pt x="46544" y="739683"/>
                </a:moveTo>
                <a:lnTo>
                  <a:pt x="47117" y="767829"/>
                </a:lnTo>
                <a:lnTo>
                  <a:pt x="62357" y="767524"/>
                </a:lnTo>
                <a:lnTo>
                  <a:pt x="62284" y="763968"/>
                </a:lnTo>
                <a:lnTo>
                  <a:pt x="48006" y="763968"/>
                </a:lnTo>
                <a:lnTo>
                  <a:pt x="54383" y="752517"/>
                </a:lnTo>
                <a:lnTo>
                  <a:pt x="46544" y="739683"/>
                </a:lnTo>
                <a:close/>
              </a:path>
              <a:path w="106679" h="782954">
                <a:moveTo>
                  <a:pt x="97662" y="681888"/>
                </a:moveTo>
                <a:lnTo>
                  <a:pt x="92963" y="683209"/>
                </a:lnTo>
                <a:lnTo>
                  <a:pt x="90932" y="686892"/>
                </a:lnTo>
                <a:lnTo>
                  <a:pt x="61781" y="739234"/>
                </a:lnTo>
                <a:lnTo>
                  <a:pt x="62357" y="767524"/>
                </a:lnTo>
                <a:lnTo>
                  <a:pt x="47117" y="767829"/>
                </a:lnTo>
                <a:lnTo>
                  <a:pt x="63327" y="767829"/>
                </a:lnTo>
                <a:lnTo>
                  <a:pt x="106299" y="690625"/>
                </a:lnTo>
                <a:lnTo>
                  <a:pt x="104902" y="685977"/>
                </a:lnTo>
                <a:lnTo>
                  <a:pt x="101346" y="683933"/>
                </a:lnTo>
                <a:lnTo>
                  <a:pt x="97662" y="681888"/>
                </a:lnTo>
                <a:close/>
              </a:path>
              <a:path w="106679" h="782954">
                <a:moveTo>
                  <a:pt x="54383" y="752517"/>
                </a:moveTo>
                <a:lnTo>
                  <a:pt x="48006" y="763968"/>
                </a:lnTo>
                <a:lnTo>
                  <a:pt x="61213" y="763701"/>
                </a:lnTo>
                <a:lnTo>
                  <a:pt x="54383" y="752517"/>
                </a:lnTo>
                <a:close/>
              </a:path>
              <a:path w="106679" h="782954">
                <a:moveTo>
                  <a:pt x="61781" y="739234"/>
                </a:moveTo>
                <a:lnTo>
                  <a:pt x="54383" y="752517"/>
                </a:lnTo>
                <a:lnTo>
                  <a:pt x="61213" y="763701"/>
                </a:lnTo>
                <a:lnTo>
                  <a:pt x="48006" y="763968"/>
                </a:lnTo>
                <a:lnTo>
                  <a:pt x="62284" y="763968"/>
                </a:lnTo>
                <a:lnTo>
                  <a:pt x="61781" y="739234"/>
                </a:lnTo>
                <a:close/>
              </a:path>
              <a:path w="106679" h="782954">
                <a:moveTo>
                  <a:pt x="46736" y="0"/>
                </a:moveTo>
                <a:lnTo>
                  <a:pt x="31496" y="253"/>
                </a:lnTo>
                <a:lnTo>
                  <a:pt x="46544" y="739683"/>
                </a:lnTo>
                <a:lnTo>
                  <a:pt x="54383" y="752517"/>
                </a:lnTo>
                <a:lnTo>
                  <a:pt x="61781" y="739234"/>
                </a:lnTo>
                <a:lnTo>
                  <a:pt x="4673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3787902" y="4164279"/>
            <a:ext cx="84518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3*</a:t>
            </a:r>
            <a:r>
              <a:rPr dirty="0" sz="1800" spc="-15" b="1">
                <a:latin typeface="Courier New"/>
                <a:cs typeface="Courier New"/>
              </a:rPr>
              <a:t>F</a:t>
            </a:r>
            <a:r>
              <a:rPr dirty="0" sz="1800" spc="-5" b="1">
                <a:latin typeface="Courier New"/>
                <a:cs typeface="Courier New"/>
              </a:rPr>
              <a:t>(</a:t>
            </a:r>
            <a:r>
              <a:rPr dirty="0" sz="1800" spc="-15" b="1">
                <a:latin typeface="Courier New"/>
                <a:cs typeface="Courier New"/>
              </a:rPr>
              <a:t>2</a:t>
            </a:r>
            <a:r>
              <a:rPr dirty="0" sz="1800" b="1"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349496" y="3144011"/>
            <a:ext cx="654050" cy="869950"/>
          </a:xfrm>
          <a:custGeom>
            <a:avLst/>
            <a:gdLst/>
            <a:ahLst/>
            <a:cxnLst/>
            <a:rect l="l" t="t" r="r" b="b"/>
            <a:pathLst>
              <a:path w="654050" h="869950">
                <a:moveTo>
                  <a:pt x="635674" y="24142"/>
                </a:moveTo>
                <a:lnTo>
                  <a:pt x="621830" y="30004"/>
                </a:lnTo>
                <a:lnTo>
                  <a:pt x="0" y="860615"/>
                </a:lnTo>
                <a:lnTo>
                  <a:pt x="12191" y="869759"/>
                </a:lnTo>
                <a:lnTo>
                  <a:pt x="633944" y="39251"/>
                </a:lnTo>
                <a:lnTo>
                  <a:pt x="635674" y="24142"/>
                </a:lnTo>
                <a:close/>
              </a:path>
              <a:path w="654050" h="869950">
                <a:moveTo>
                  <a:pt x="652935" y="7493"/>
                </a:moveTo>
                <a:lnTo>
                  <a:pt x="638682" y="7493"/>
                </a:lnTo>
                <a:lnTo>
                  <a:pt x="650875" y="16637"/>
                </a:lnTo>
                <a:lnTo>
                  <a:pt x="633944" y="39251"/>
                </a:lnTo>
                <a:lnTo>
                  <a:pt x="627126" y="98806"/>
                </a:lnTo>
                <a:lnTo>
                  <a:pt x="626617" y="102996"/>
                </a:lnTo>
                <a:lnTo>
                  <a:pt x="629665" y="106806"/>
                </a:lnTo>
                <a:lnTo>
                  <a:pt x="637920" y="107823"/>
                </a:lnTo>
                <a:lnTo>
                  <a:pt x="641730" y="104775"/>
                </a:lnTo>
                <a:lnTo>
                  <a:pt x="642238" y="100583"/>
                </a:lnTo>
                <a:lnTo>
                  <a:pt x="652935" y="7493"/>
                </a:lnTo>
                <a:close/>
              </a:path>
              <a:path w="654050" h="869950">
                <a:moveTo>
                  <a:pt x="653795" y="0"/>
                </a:moveTo>
                <a:lnTo>
                  <a:pt x="556640" y="41020"/>
                </a:lnTo>
                <a:lnTo>
                  <a:pt x="554863" y="45593"/>
                </a:lnTo>
                <a:lnTo>
                  <a:pt x="556513" y="49402"/>
                </a:lnTo>
                <a:lnTo>
                  <a:pt x="558164" y="53339"/>
                </a:lnTo>
                <a:lnTo>
                  <a:pt x="562609" y="55118"/>
                </a:lnTo>
                <a:lnTo>
                  <a:pt x="621830" y="30004"/>
                </a:lnTo>
                <a:lnTo>
                  <a:pt x="638682" y="7493"/>
                </a:lnTo>
                <a:lnTo>
                  <a:pt x="652935" y="7493"/>
                </a:lnTo>
                <a:lnTo>
                  <a:pt x="653795" y="0"/>
                </a:lnTo>
                <a:close/>
              </a:path>
              <a:path w="654050" h="869950">
                <a:moveTo>
                  <a:pt x="643593" y="11175"/>
                </a:moveTo>
                <a:lnTo>
                  <a:pt x="637158" y="11175"/>
                </a:lnTo>
                <a:lnTo>
                  <a:pt x="647700" y="19050"/>
                </a:lnTo>
                <a:lnTo>
                  <a:pt x="635674" y="24142"/>
                </a:lnTo>
                <a:lnTo>
                  <a:pt x="633944" y="39251"/>
                </a:lnTo>
                <a:lnTo>
                  <a:pt x="650875" y="16637"/>
                </a:lnTo>
                <a:lnTo>
                  <a:pt x="643593" y="11175"/>
                </a:lnTo>
                <a:close/>
              </a:path>
              <a:path w="654050" h="869950">
                <a:moveTo>
                  <a:pt x="638682" y="7493"/>
                </a:moveTo>
                <a:lnTo>
                  <a:pt x="621830" y="30004"/>
                </a:lnTo>
                <a:lnTo>
                  <a:pt x="635674" y="24142"/>
                </a:lnTo>
                <a:lnTo>
                  <a:pt x="637158" y="11175"/>
                </a:lnTo>
                <a:lnTo>
                  <a:pt x="643593" y="11175"/>
                </a:lnTo>
                <a:lnTo>
                  <a:pt x="638682" y="7493"/>
                </a:lnTo>
                <a:close/>
              </a:path>
              <a:path w="654050" h="869950">
                <a:moveTo>
                  <a:pt x="637158" y="11175"/>
                </a:moveTo>
                <a:lnTo>
                  <a:pt x="635674" y="24142"/>
                </a:lnTo>
                <a:lnTo>
                  <a:pt x="647700" y="19050"/>
                </a:lnTo>
                <a:lnTo>
                  <a:pt x="637158" y="1117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5372480" y="2944748"/>
            <a:ext cx="57277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F(</a:t>
            </a:r>
            <a:r>
              <a:rPr dirty="0" sz="1800" spc="-15" b="1">
                <a:latin typeface="Courier New"/>
                <a:cs typeface="Courier New"/>
              </a:rPr>
              <a:t>2</a:t>
            </a:r>
            <a:r>
              <a:rPr dirty="0" sz="1800" b="1"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613272" y="3291713"/>
            <a:ext cx="106680" cy="782955"/>
          </a:xfrm>
          <a:custGeom>
            <a:avLst/>
            <a:gdLst/>
            <a:ahLst/>
            <a:cxnLst/>
            <a:rect l="l" t="t" r="r" b="b"/>
            <a:pathLst>
              <a:path w="106679" h="782954">
                <a:moveTo>
                  <a:pt x="8254" y="683793"/>
                </a:moveTo>
                <a:lnTo>
                  <a:pt x="1142" y="688200"/>
                </a:lnTo>
                <a:lnTo>
                  <a:pt x="0" y="692886"/>
                </a:lnTo>
                <a:lnTo>
                  <a:pt x="2159" y="696480"/>
                </a:lnTo>
                <a:lnTo>
                  <a:pt x="55117" y="782802"/>
                </a:lnTo>
                <a:lnTo>
                  <a:pt x="63416" y="767842"/>
                </a:lnTo>
                <a:lnTo>
                  <a:pt x="47243" y="767842"/>
                </a:lnTo>
                <a:lnTo>
                  <a:pt x="46614" y="739672"/>
                </a:lnTo>
                <a:lnTo>
                  <a:pt x="15239" y="688505"/>
                </a:lnTo>
                <a:lnTo>
                  <a:pt x="12953" y="684923"/>
                </a:lnTo>
                <a:lnTo>
                  <a:pt x="8254" y="683793"/>
                </a:lnTo>
                <a:close/>
              </a:path>
              <a:path w="106679" h="782954">
                <a:moveTo>
                  <a:pt x="46614" y="739672"/>
                </a:moveTo>
                <a:lnTo>
                  <a:pt x="47243" y="767842"/>
                </a:lnTo>
                <a:lnTo>
                  <a:pt x="62484" y="767511"/>
                </a:lnTo>
                <a:lnTo>
                  <a:pt x="62405" y="763993"/>
                </a:lnTo>
                <a:lnTo>
                  <a:pt x="48132" y="763993"/>
                </a:lnTo>
                <a:lnTo>
                  <a:pt x="54493" y="752521"/>
                </a:lnTo>
                <a:lnTo>
                  <a:pt x="46614" y="739672"/>
                </a:lnTo>
                <a:close/>
              </a:path>
              <a:path w="106679" h="782954">
                <a:moveTo>
                  <a:pt x="97536" y="681799"/>
                </a:moveTo>
                <a:lnTo>
                  <a:pt x="92963" y="683133"/>
                </a:lnTo>
                <a:lnTo>
                  <a:pt x="61852" y="739248"/>
                </a:lnTo>
                <a:lnTo>
                  <a:pt x="62484" y="767511"/>
                </a:lnTo>
                <a:lnTo>
                  <a:pt x="47243" y="767842"/>
                </a:lnTo>
                <a:lnTo>
                  <a:pt x="63416" y="767842"/>
                </a:lnTo>
                <a:lnTo>
                  <a:pt x="106299" y="690511"/>
                </a:lnTo>
                <a:lnTo>
                  <a:pt x="104901" y="685876"/>
                </a:lnTo>
                <a:lnTo>
                  <a:pt x="97536" y="681799"/>
                </a:lnTo>
                <a:close/>
              </a:path>
              <a:path w="106679" h="782954">
                <a:moveTo>
                  <a:pt x="54493" y="752521"/>
                </a:moveTo>
                <a:lnTo>
                  <a:pt x="48132" y="763993"/>
                </a:lnTo>
                <a:lnTo>
                  <a:pt x="61340" y="763689"/>
                </a:lnTo>
                <a:lnTo>
                  <a:pt x="54493" y="752521"/>
                </a:lnTo>
                <a:close/>
              </a:path>
              <a:path w="106679" h="782954">
                <a:moveTo>
                  <a:pt x="61852" y="739248"/>
                </a:moveTo>
                <a:lnTo>
                  <a:pt x="54493" y="752521"/>
                </a:lnTo>
                <a:lnTo>
                  <a:pt x="61340" y="763689"/>
                </a:lnTo>
                <a:lnTo>
                  <a:pt x="48132" y="763993"/>
                </a:lnTo>
                <a:lnTo>
                  <a:pt x="62405" y="763993"/>
                </a:lnTo>
                <a:lnTo>
                  <a:pt x="61852" y="739248"/>
                </a:lnTo>
                <a:close/>
              </a:path>
              <a:path w="106679" h="782954">
                <a:moveTo>
                  <a:pt x="45338" y="0"/>
                </a:moveTo>
                <a:lnTo>
                  <a:pt x="30099" y="254"/>
                </a:lnTo>
                <a:lnTo>
                  <a:pt x="46614" y="739672"/>
                </a:lnTo>
                <a:lnTo>
                  <a:pt x="54493" y="752521"/>
                </a:lnTo>
                <a:lnTo>
                  <a:pt x="61852" y="739248"/>
                </a:lnTo>
                <a:lnTo>
                  <a:pt x="453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5299328" y="4168851"/>
            <a:ext cx="84518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2*</a:t>
            </a:r>
            <a:r>
              <a:rPr dirty="0" sz="1800" spc="-15" b="1">
                <a:latin typeface="Courier New"/>
                <a:cs typeface="Courier New"/>
              </a:rPr>
              <a:t>F</a:t>
            </a:r>
            <a:r>
              <a:rPr dirty="0" sz="1800" spc="-5" b="1">
                <a:latin typeface="Courier New"/>
                <a:cs typeface="Courier New"/>
              </a:rPr>
              <a:t>(</a:t>
            </a:r>
            <a:r>
              <a:rPr dirty="0" sz="1800" spc="-15" b="1">
                <a:latin typeface="Courier New"/>
                <a:cs typeface="Courier New"/>
              </a:rPr>
              <a:t>1</a:t>
            </a:r>
            <a:r>
              <a:rPr dirty="0" sz="1800" b="1"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861303" y="3148583"/>
            <a:ext cx="655955" cy="868680"/>
          </a:xfrm>
          <a:custGeom>
            <a:avLst/>
            <a:gdLst/>
            <a:ahLst/>
            <a:cxnLst/>
            <a:rect l="l" t="t" r="r" b="b"/>
            <a:pathLst>
              <a:path w="655954" h="868679">
                <a:moveTo>
                  <a:pt x="637294" y="24082"/>
                </a:moveTo>
                <a:lnTo>
                  <a:pt x="623293" y="29989"/>
                </a:lnTo>
                <a:lnTo>
                  <a:pt x="0" y="859015"/>
                </a:lnTo>
                <a:lnTo>
                  <a:pt x="12192" y="868184"/>
                </a:lnTo>
                <a:lnTo>
                  <a:pt x="635535" y="39066"/>
                </a:lnTo>
                <a:lnTo>
                  <a:pt x="637294" y="24082"/>
                </a:lnTo>
                <a:close/>
              </a:path>
              <a:path w="655954" h="868679">
                <a:moveTo>
                  <a:pt x="654567" y="7493"/>
                </a:moveTo>
                <a:lnTo>
                  <a:pt x="640207" y="7493"/>
                </a:lnTo>
                <a:lnTo>
                  <a:pt x="652399" y="16637"/>
                </a:lnTo>
                <a:lnTo>
                  <a:pt x="635535" y="39066"/>
                </a:lnTo>
                <a:lnTo>
                  <a:pt x="628523" y="98806"/>
                </a:lnTo>
                <a:lnTo>
                  <a:pt x="628015" y="102997"/>
                </a:lnTo>
                <a:lnTo>
                  <a:pt x="630936" y="106807"/>
                </a:lnTo>
                <a:lnTo>
                  <a:pt x="635126" y="107188"/>
                </a:lnTo>
                <a:lnTo>
                  <a:pt x="639318" y="107696"/>
                </a:lnTo>
                <a:lnTo>
                  <a:pt x="643127" y="104775"/>
                </a:lnTo>
                <a:lnTo>
                  <a:pt x="643636" y="100584"/>
                </a:lnTo>
                <a:lnTo>
                  <a:pt x="654567" y="7493"/>
                </a:lnTo>
                <a:close/>
              </a:path>
              <a:path w="655954" h="868679">
                <a:moveTo>
                  <a:pt x="655447" y="0"/>
                </a:moveTo>
                <a:lnTo>
                  <a:pt x="558165" y="40893"/>
                </a:lnTo>
                <a:lnTo>
                  <a:pt x="556387" y="45339"/>
                </a:lnTo>
                <a:lnTo>
                  <a:pt x="557911" y="49149"/>
                </a:lnTo>
                <a:lnTo>
                  <a:pt x="559562" y="53086"/>
                </a:lnTo>
                <a:lnTo>
                  <a:pt x="564007" y="54864"/>
                </a:lnTo>
                <a:lnTo>
                  <a:pt x="567944" y="53340"/>
                </a:lnTo>
                <a:lnTo>
                  <a:pt x="623293" y="29989"/>
                </a:lnTo>
                <a:lnTo>
                  <a:pt x="640207" y="7493"/>
                </a:lnTo>
                <a:lnTo>
                  <a:pt x="654567" y="7493"/>
                </a:lnTo>
                <a:lnTo>
                  <a:pt x="655447" y="0"/>
                </a:lnTo>
                <a:close/>
              </a:path>
              <a:path w="655954" h="868679">
                <a:moveTo>
                  <a:pt x="645117" y="11176"/>
                </a:moveTo>
                <a:lnTo>
                  <a:pt x="638810" y="11176"/>
                </a:lnTo>
                <a:lnTo>
                  <a:pt x="649224" y="19050"/>
                </a:lnTo>
                <a:lnTo>
                  <a:pt x="637294" y="24082"/>
                </a:lnTo>
                <a:lnTo>
                  <a:pt x="635535" y="39066"/>
                </a:lnTo>
                <a:lnTo>
                  <a:pt x="652399" y="16637"/>
                </a:lnTo>
                <a:lnTo>
                  <a:pt x="645117" y="11176"/>
                </a:lnTo>
                <a:close/>
              </a:path>
              <a:path w="655954" h="868679">
                <a:moveTo>
                  <a:pt x="640207" y="7493"/>
                </a:moveTo>
                <a:lnTo>
                  <a:pt x="623293" y="29989"/>
                </a:lnTo>
                <a:lnTo>
                  <a:pt x="637294" y="24082"/>
                </a:lnTo>
                <a:lnTo>
                  <a:pt x="638810" y="11176"/>
                </a:lnTo>
                <a:lnTo>
                  <a:pt x="645117" y="11176"/>
                </a:lnTo>
                <a:lnTo>
                  <a:pt x="640207" y="7493"/>
                </a:lnTo>
                <a:close/>
              </a:path>
              <a:path w="655954" h="868679">
                <a:moveTo>
                  <a:pt x="638810" y="11176"/>
                </a:moveTo>
                <a:lnTo>
                  <a:pt x="637294" y="24082"/>
                </a:lnTo>
                <a:lnTo>
                  <a:pt x="649224" y="19050"/>
                </a:lnTo>
                <a:lnTo>
                  <a:pt x="638810" y="1117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6825233" y="2933445"/>
            <a:ext cx="57277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 b="1">
                <a:latin typeface="Courier New"/>
                <a:cs typeface="Courier New"/>
              </a:rPr>
              <a:t>F(</a:t>
            </a:r>
            <a:r>
              <a:rPr dirty="0" sz="1800" spc="-15" b="1">
                <a:latin typeface="Courier New"/>
                <a:cs typeface="Courier New"/>
              </a:rPr>
              <a:t>1</a:t>
            </a:r>
            <a:r>
              <a:rPr dirty="0" sz="1800" b="1">
                <a:latin typeface="Courier New"/>
                <a:cs typeface="Courier New"/>
              </a:rPr>
              <a:t>)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065644" y="3281045"/>
            <a:ext cx="106680" cy="782955"/>
          </a:xfrm>
          <a:custGeom>
            <a:avLst/>
            <a:gdLst/>
            <a:ahLst/>
            <a:cxnLst/>
            <a:rect l="l" t="t" r="r" b="b"/>
            <a:pathLst>
              <a:path w="106679" h="782954">
                <a:moveTo>
                  <a:pt x="8254" y="683793"/>
                </a:moveTo>
                <a:lnTo>
                  <a:pt x="1143" y="688200"/>
                </a:lnTo>
                <a:lnTo>
                  <a:pt x="0" y="692886"/>
                </a:lnTo>
                <a:lnTo>
                  <a:pt x="2158" y="696480"/>
                </a:lnTo>
                <a:lnTo>
                  <a:pt x="55118" y="782802"/>
                </a:lnTo>
                <a:lnTo>
                  <a:pt x="63409" y="767854"/>
                </a:lnTo>
                <a:lnTo>
                  <a:pt x="47244" y="767854"/>
                </a:lnTo>
                <a:lnTo>
                  <a:pt x="46614" y="739672"/>
                </a:lnTo>
                <a:lnTo>
                  <a:pt x="15239" y="688505"/>
                </a:lnTo>
                <a:lnTo>
                  <a:pt x="12953" y="684910"/>
                </a:lnTo>
                <a:lnTo>
                  <a:pt x="8254" y="683793"/>
                </a:lnTo>
                <a:close/>
              </a:path>
              <a:path w="106679" h="782954">
                <a:moveTo>
                  <a:pt x="46614" y="739672"/>
                </a:moveTo>
                <a:lnTo>
                  <a:pt x="47244" y="767854"/>
                </a:lnTo>
                <a:lnTo>
                  <a:pt x="62483" y="767511"/>
                </a:lnTo>
                <a:lnTo>
                  <a:pt x="62405" y="763981"/>
                </a:lnTo>
                <a:lnTo>
                  <a:pt x="48132" y="763981"/>
                </a:lnTo>
                <a:lnTo>
                  <a:pt x="54490" y="752516"/>
                </a:lnTo>
                <a:lnTo>
                  <a:pt x="46614" y="739672"/>
                </a:lnTo>
                <a:close/>
              </a:path>
              <a:path w="106679" h="782954">
                <a:moveTo>
                  <a:pt x="97535" y="681799"/>
                </a:moveTo>
                <a:lnTo>
                  <a:pt x="92963" y="683132"/>
                </a:lnTo>
                <a:lnTo>
                  <a:pt x="61852" y="739239"/>
                </a:lnTo>
                <a:lnTo>
                  <a:pt x="62483" y="767511"/>
                </a:lnTo>
                <a:lnTo>
                  <a:pt x="47244" y="767854"/>
                </a:lnTo>
                <a:lnTo>
                  <a:pt x="63409" y="767854"/>
                </a:lnTo>
                <a:lnTo>
                  <a:pt x="106299" y="690511"/>
                </a:lnTo>
                <a:lnTo>
                  <a:pt x="104901" y="685876"/>
                </a:lnTo>
                <a:lnTo>
                  <a:pt x="97535" y="681799"/>
                </a:lnTo>
                <a:close/>
              </a:path>
              <a:path w="106679" h="782954">
                <a:moveTo>
                  <a:pt x="54490" y="752516"/>
                </a:moveTo>
                <a:lnTo>
                  <a:pt x="48132" y="763981"/>
                </a:lnTo>
                <a:lnTo>
                  <a:pt x="61340" y="763689"/>
                </a:lnTo>
                <a:lnTo>
                  <a:pt x="54490" y="752516"/>
                </a:lnTo>
                <a:close/>
              </a:path>
              <a:path w="106679" h="782954">
                <a:moveTo>
                  <a:pt x="61852" y="739239"/>
                </a:moveTo>
                <a:lnTo>
                  <a:pt x="54490" y="752516"/>
                </a:lnTo>
                <a:lnTo>
                  <a:pt x="61340" y="763689"/>
                </a:lnTo>
                <a:lnTo>
                  <a:pt x="48132" y="763981"/>
                </a:lnTo>
                <a:lnTo>
                  <a:pt x="62405" y="763981"/>
                </a:lnTo>
                <a:lnTo>
                  <a:pt x="61852" y="739239"/>
                </a:lnTo>
                <a:close/>
              </a:path>
              <a:path w="106679" h="782954">
                <a:moveTo>
                  <a:pt x="45338" y="0"/>
                </a:moveTo>
                <a:lnTo>
                  <a:pt x="30099" y="253"/>
                </a:lnTo>
                <a:lnTo>
                  <a:pt x="46614" y="739672"/>
                </a:lnTo>
                <a:lnTo>
                  <a:pt x="54490" y="752516"/>
                </a:lnTo>
                <a:lnTo>
                  <a:pt x="61852" y="739239"/>
                </a:lnTo>
                <a:lnTo>
                  <a:pt x="453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6752081" y="4157878"/>
            <a:ext cx="111950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8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1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100571" y="4299318"/>
            <a:ext cx="647700" cy="103505"/>
          </a:xfrm>
          <a:custGeom>
            <a:avLst/>
            <a:gdLst/>
            <a:ahLst/>
            <a:cxnLst/>
            <a:rect l="l" t="t" r="r" b="b"/>
            <a:pathLst>
              <a:path w="647700" h="103504">
                <a:moveTo>
                  <a:pt x="88645" y="0"/>
                </a:moveTo>
                <a:lnTo>
                  <a:pt x="0" y="51701"/>
                </a:lnTo>
                <a:lnTo>
                  <a:pt x="88645" y="103403"/>
                </a:lnTo>
                <a:lnTo>
                  <a:pt x="92455" y="102374"/>
                </a:lnTo>
                <a:lnTo>
                  <a:pt x="96012" y="96316"/>
                </a:lnTo>
                <a:lnTo>
                  <a:pt x="94995" y="92430"/>
                </a:lnTo>
                <a:lnTo>
                  <a:pt x="36044" y="58051"/>
                </a:lnTo>
                <a:lnTo>
                  <a:pt x="12573" y="58051"/>
                </a:lnTo>
                <a:lnTo>
                  <a:pt x="12573" y="45351"/>
                </a:lnTo>
                <a:lnTo>
                  <a:pt x="36044" y="45351"/>
                </a:lnTo>
                <a:lnTo>
                  <a:pt x="94995" y="10972"/>
                </a:lnTo>
                <a:lnTo>
                  <a:pt x="96012" y="7086"/>
                </a:lnTo>
                <a:lnTo>
                  <a:pt x="92455" y="1015"/>
                </a:lnTo>
                <a:lnTo>
                  <a:pt x="88645" y="0"/>
                </a:lnTo>
                <a:close/>
              </a:path>
              <a:path w="647700" h="103504">
                <a:moveTo>
                  <a:pt x="36044" y="45351"/>
                </a:moveTo>
                <a:lnTo>
                  <a:pt x="12573" y="45351"/>
                </a:lnTo>
                <a:lnTo>
                  <a:pt x="12573" y="58051"/>
                </a:lnTo>
                <a:lnTo>
                  <a:pt x="36044" y="58051"/>
                </a:lnTo>
                <a:lnTo>
                  <a:pt x="34563" y="57188"/>
                </a:lnTo>
                <a:lnTo>
                  <a:pt x="15748" y="57188"/>
                </a:lnTo>
                <a:lnTo>
                  <a:pt x="15748" y="46215"/>
                </a:lnTo>
                <a:lnTo>
                  <a:pt x="34563" y="46215"/>
                </a:lnTo>
                <a:lnTo>
                  <a:pt x="36044" y="45351"/>
                </a:lnTo>
                <a:close/>
              </a:path>
              <a:path w="647700" h="103504">
                <a:moveTo>
                  <a:pt x="647700" y="45351"/>
                </a:moveTo>
                <a:lnTo>
                  <a:pt x="36044" y="45351"/>
                </a:lnTo>
                <a:lnTo>
                  <a:pt x="25155" y="51701"/>
                </a:lnTo>
                <a:lnTo>
                  <a:pt x="36044" y="58051"/>
                </a:lnTo>
                <a:lnTo>
                  <a:pt x="647700" y="58051"/>
                </a:lnTo>
                <a:lnTo>
                  <a:pt x="647700" y="45351"/>
                </a:lnTo>
                <a:close/>
              </a:path>
              <a:path w="647700" h="103504">
                <a:moveTo>
                  <a:pt x="15748" y="46215"/>
                </a:moveTo>
                <a:lnTo>
                  <a:pt x="15748" y="57188"/>
                </a:lnTo>
                <a:lnTo>
                  <a:pt x="25155" y="51701"/>
                </a:lnTo>
                <a:lnTo>
                  <a:pt x="15748" y="46215"/>
                </a:lnTo>
                <a:close/>
              </a:path>
              <a:path w="647700" h="103504">
                <a:moveTo>
                  <a:pt x="25155" y="51701"/>
                </a:moveTo>
                <a:lnTo>
                  <a:pt x="15748" y="57188"/>
                </a:lnTo>
                <a:lnTo>
                  <a:pt x="34563" y="57188"/>
                </a:lnTo>
                <a:lnTo>
                  <a:pt x="25155" y="51701"/>
                </a:lnTo>
                <a:close/>
              </a:path>
              <a:path w="647700" h="103504">
                <a:moveTo>
                  <a:pt x="34563" y="46215"/>
                </a:moveTo>
                <a:lnTo>
                  <a:pt x="15748" y="46215"/>
                </a:lnTo>
                <a:lnTo>
                  <a:pt x="25155" y="51701"/>
                </a:lnTo>
                <a:lnTo>
                  <a:pt x="34563" y="46215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 txBox="1"/>
          <p:nvPr/>
        </p:nvSpPr>
        <p:spPr>
          <a:xfrm>
            <a:off x="6382258" y="4056684"/>
            <a:ext cx="15303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FF0000"/>
                </a:solidFill>
                <a:latin typeface="Arial MT"/>
                <a:cs typeface="Arial MT"/>
              </a:rPr>
              <a:t>1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4631435" y="4293222"/>
            <a:ext cx="647700" cy="103505"/>
          </a:xfrm>
          <a:custGeom>
            <a:avLst/>
            <a:gdLst/>
            <a:ahLst/>
            <a:cxnLst/>
            <a:rect l="l" t="t" r="r" b="b"/>
            <a:pathLst>
              <a:path w="647700" h="103504">
                <a:moveTo>
                  <a:pt x="88646" y="0"/>
                </a:moveTo>
                <a:lnTo>
                  <a:pt x="0" y="51701"/>
                </a:lnTo>
                <a:lnTo>
                  <a:pt x="88646" y="103403"/>
                </a:lnTo>
                <a:lnTo>
                  <a:pt x="92455" y="102374"/>
                </a:lnTo>
                <a:lnTo>
                  <a:pt x="96012" y="96316"/>
                </a:lnTo>
                <a:lnTo>
                  <a:pt x="94996" y="92430"/>
                </a:lnTo>
                <a:lnTo>
                  <a:pt x="36044" y="58051"/>
                </a:lnTo>
                <a:lnTo>
                  <a:pt x="12573" y="58051"/>
                </a:lnTo>
                <a:lnTo>
                  <a:pt x="12573" y="45351"/>
                </a:lnTo>
                <a:lnTo>
                  <a:pt x="36044" y="45351"/>
                </a:lnTo>
                <a:lnTo>
                  <a:pt x="94996" y="10972"/>
                </a:lnTo>
                <a:lnTo>
                  <a:pt x="96012" y="7086"/>
                </a:lnTo>
                <a:lnTo>
                  <a:pt x="92455" y="1016"/>
                </a:lnTo>
                <a:lnTo>
                  <a:pt x="88646" y="0"/>
                </a:lnTo>
                <a:close/>
              </a:path>
              <a:path w="647700" h="103504">
                <a:moveTo>
                  <a:pt x="36044" y="45351"/>
                </a:moveTo>
                <a:lnTo>
                  <a:pt x="12573" y="45351"/>
                </a:lnTo>
                <a:lnTo>
                  <a:pt x="12573" y="58051"/>
                </a:lnTo>
                <a:lnTo>
                  <a:pt x="36044" y="58051"/>
                </a:lnTo>
                <a:lnTo>
                  <a:pt x="34563" y="57188"/>
                </a:lnTo>
                <a:lnTo>
                  <a:pt x="15748" y="57188"/>
                </a:lnTo>
                <a:lnTo>
                  <a:pt x="15748" y="46215"/>
                </a:lnTo>
                <a:lnTo>
                  <a:pt x="34563" y="46215"/>
                </a:lnTo>
                <a:lnTo>
                  <a:pt x="36044" y="45351"/>
                </a:lnTo>
                <a:close/>
              </a:path>
              <a:path w="647700" h="103504">
                <a:moveTo>
                  <a:pt x="647700" y="45351"/>
                </a:moveTo>
                <a:lnTo>
                  <a:pt x="36044" y="45351"/>
                </a:lnTo>
                <a:lnTo>
                  <a:pt x="25155" y="51701"/>
                </a:lnTo>
                <a:lnTo>
                  <a:pt x="36044" y="58051"/>
                </a:lnTo>
                <a:lnTo>
                  <a:pt x="647700" y="58051"/>
                </a:lnTo>
                <a:lnTo>
                  <a:pt x="647700" y="45351"/>
                </a:lnTo>
                <a:close/>
              </a:path>
              <a:path w="647700" h="103504">
                <a:moveTo>
                  <a:pt x="15748" y="46215"/>
                </a:moveTo>
                <a:lnTo>
                  <a:pt x="15748" y="57188"/>
                </a:lnTo>
                <a:lnTo>
                  <a:pt x="25155" y="51701"/>
                </a:lnTo>
                <a:lnTo>
                  <a:pt x="15748" y="46215"/>
                </a:lnTo>
                <a:close/>
              </a:path>
              <a:path w="647700" h="103504">
                <a:moveTo>
                  <a:pt x="25155" y="51701"/>
                </a:moveTo>
                <a:lnTo>
                  <a:pt x="15748" y="57188"/>
                </a:lnTo>
                <a:lnTo>
                  <a:pt x="34563" y="57188"/>
                </a:lnTo>
                <a:lnTo>
                  <a:pt x="25155" y="51701"/>
                </a:lnTo>
                <a:close/>
              </a:path>
              <a:path w="647700" h="103504">
                <a:moveTo>
                  <a:pt x="34563" y="46215"/>
                </a:moveTo>
                <a:lnTo>
                  <a:pt x="15748" y="46215"/>
                </a:lnTo>
                <a:lnTo>
                  <a:pt x="25155" y="51701"/>
                </a:lnTo>
                <a:lnTo>
                  <a:pt x="34563" y="46215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 txBox="1"/>
          <p:nvPr/>
        </p:nvSpPr>
        <p:spPr>
          <a:xfrm>
            <a:off x="4911978" y="4048759"/>
            <a:ext cx="15303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FF0000"/>
                </a:solidFill>
                <a:latin typeface="Arial MT"/>
                <a:cs typeface="Arial MT"/>
              </a:rPr>
              <a:t>2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3128772" y="4296270"/>
            <a:ext cx="647700" cy="103505"/>
          </a:xfrm>
          <a:custGeom>
            <a:avLst/>
            <a:gdLst/>
            <a:ahLst/>
            <a:cxnLst/>
            <a:rect l="l" t="t" r="r" b="b"/>
            <a:pathLst>
              <a:path w="647700" h="103504">
                <a:moveTo>
                  <a:pt x="88645" y="0"/>
                </a:moveTo>
                <a:lnTo>
                  <a:pt x="0" y="51701"/>
                </a:lnTo>
                <a:lnTo>
                  <a:pt x="88645" y="103403"/>
                </a:lnTo>
                <a:lnTo>
                  <a:pt x="92455" y="102374"/>
                </a:lnTo>
                <a:lnTo>
                  <a:pt x="96011" y="96316"/>
                </a:lnTo>
                <a:lnTo>
                  <a:pt x="94995" y="92430"/>
                </a:lnTo>
                <a:lnTo>
                  <a:pt x="36044" y="58051"/>
                </a:lnTo>
                <a:lnTo>
                  <a:pt x="12572" y="58051"/>
                </a:lnTo>
                <a:lnTo>
                  <a:pt x="12572" y="45351"/>
                </a:lnTo>
                <a:lnTo>
                  <a:pt x="36044" y="45351"/>
                </a:lnTo>
                <a:lnTo>
                  <a:pt x="94995" y="10972"/>
                </a:lnTo>
                <a:lnTo>
                  <a:pt x="96011" y="7086"/>
                </a:lnTo>
                <a:lnTo>
                  <a:pt x="92455" y="1016"/>
                </a:lnTo>
                <a:lnTo>
                  <a:pt x="88645" y="0"/>
                </a:lnTo>
                <a:close/>
              </a:path>
              <a:path w="647700" h="103504">
                <a:moveTo>
                  <a:pt x="36044" y="45351"/>
                </a:moveTo>
                <a:lnTo>
                  <a:pt x="12572" y="45351"/>
                </a:lnTo>
                <a:lnTo>
                  <a:pt x="12572" y="58051"/>
                </a:lnTo>
                <a:lnTo>
                  <a:pt x="36044" y="58051"/>
                </a:lnTo>
                <a:lnTo>
                  <a:pt x="34563" y="57188"/>
                </a:lnTo>
                <a:lnTo>
                  <a:pt x="15747" y="57188"/>
                </a:lnTo>
                <a:lnTo>
                  <a:pt x="15747" y="46215"/>
                </a:lnTo>
                <a:lnTo>
                  <a:pt x="34563" y="46215"/>
                </a:lnTo>
                <a:lnTo>
                  <a:pt x="36044" y="45351"/>
                </a:lnTo>
                <a:close/>
              </a:path>
              <a:path w="647700" h="103504">
                <a:moveTo>
                  <a:pt x="647700" y="45351"/>
                </a:moveTo>
                <a:lnTo>
                  <a:pt x="36044" y="45351"/>
                </a:lnTo>
                <a:lnTo>
                  <a:pt x="25155" y="51701"/>
                </a:lnTo>
                <a:lnTo>
                  <a:pt x="36044" y="58051"/>
                </a:lnTo>
                <a:lnTo>
                  <a:pt x="647700" y="58051"/>
                </a:lnTo>
                <a:lnTo>
                  <a:pt x="647700" y="45351"/>
                </a:lnTo>
                <a:close/>
              </a:path>
              <a:path w="647700" h="103504">
                <a:moveTo>
                  <a:pt x="15747" y="46215"/>
                </a:moveTo>
                <a:lnTo>
                  <a:pt x="15747" y="57188"/>
                </a:lnTo>
                <a:lnTo>
                  <a:pt x="25155" y="51701"/>
                </a:lnTo>
                <a:lnTo>
                  <a:pt x="15747" y="46215"/>
                </a:lnTo>
                <a:close/>
              </a:path>
              <a:path w="647700" h="103504">
                <a:moveTo>
                  <a:pt x="25155" y="51701"/>
                </a:moveTo>
                <a:lnTo>
                  <a:pt x="15747" y="57188"/>
                </a:lnTo>
                <a:lnTo>
                  <a:pt x="34563" y="57188"/>
                </a:lnTo>
                <a:lnTo>
                  <a:pt x="25155" y="51701"/>
                </a:lnTo>
                <a:close/>
              </a:path>
              <a:path w="647700" h="103504">
                <a:moveTo>
                  <a:pt x="34563" y="46215"/>
                </a:moveTo>
                <a:lnTo>
                  <a:pt x="15747" y="46215"/>
                </a:lnTo>
                <a:lnTo>
                  <a:pt x="25155" y="51701"/>
                </a:lnTo>
                <a:lnTo>
                  <a:pt x="34563" y="46215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 txBox="1"/>
          <p:nvPr/>
        </p:nvSpPr>
        <p:spPr>
          <a:xfrm>
            <a:off x="3409950" y="4053941"/>
            <a:ext cx="15303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">
                <a:solidFill>
                  <a:srgbClr val="FF0000"/>
                </a:solidFill>
                <a:latin typeface="Arial MT"/>
                <a:cs typeface="Arial MT"/>
              </a:rPr>
              <a:t>6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691639" y="4320654"/>
            <a:ext cx="647700" cy="103505"/>
          </a:xfrm>
          <a:custGeom>
            <a:avLst/>
            <a:gdLst/>
            <a:ahLst/>
            <a:cxnLst/>
            <a:rect l="l" t="t" r="r" b="b"/>
            <a:pathLst>
              <a:path w="647700" h="103504">
                <a:moveTo>
                  <a:pt x="88646" y="0"/>
                </a:moveTo>
                <a:lnTo>
                  <a:pt x="0" y="51701"/>
                </a:lnTo>
                <a:lnTo>
                  <a:pt x="88646" y="103403"/>
                </a:lnTo>
                <a:lnTo>
                  <a:pt x="92456" y="102374"/>
                </a:lnTo>
                <a:lnTo>
                  <a:pt x="96012" y="96316"/>
                </a:lnTo>
                <a:lnTo>
                  <a:pt x="94996" y="92430"/>
                </a:lnTo>
                <a:lnTo>
                  <a:pt x="36044" y="58051"/>
                </a:lnTo>
                <a:lnTo>
                  <a:pt x="12573" y="58051"/>
                </a:lnTo>
                <a:lnTo>
                  <a:pt x="12573" y="45351"/>
                </a:lnTo>
                <a:lnTo>
                  <a:pt x="36044" y="45351"/>
                </a:lnTo>
                <a:lnTo>
                  <a:pt x="94996" y="10972"/>
                </a:lnTo>
                <a:lnTo>
                  <a:pt x="96012" y="7086"/>
                </a:lnTo>
                <a:lnTo>
                  <a:pt x="92456" y="1015"/>
                </a:lnTo>
                <a:lnTo>
                  <a:pt x="88646" y="0"/>
                </a:lnTo>
                <a:close/>
              </a:path>
              <a:path w="647700" h="103504">
                <a:moveTo>
                  <a:pt x="36044" y="45351"/>
                </a:moveTo>
                <a:lnTo>
                  <a:pt x="12573" y="45351"/>
                </a:lnTo>
                <a:lnTo>
                  <a:pt x="12573" y="58051"/>
                </a:lnTo>
                <a:lnTo>
                  <a:pt x="36044" y="58051"/>
                </a:lnTo>
                <a:lnTo>
                  <a:pt x="34563" y="57188"/>
                </a:lnTo>
                <a:lnTo>
                  <a:pt x="15748" y="57188"/>
                </a:lnTo>
                <a:lnTo>
                  <a:pt x="15748" y="46215"/>
                </a:lnTo>
                <a:lnTo>
                  <a:pt x="34563" y="46215"/>
                </a:lnTo>
                <a:lnTo>
                  <a:pt x="36044" y="45351"/>
                </a:lnTo>
                <a:close/>
              </a:path>
              <a:path w="647700" h="103504">
                <a:moveTo>
                  <a:pt x="647700" y="45351"/>
                </a:moveTo>
                <a:lnTo>
                  <a:pt x="36044" y="45351"/>
                </a:lnTo>
                <a:lnTo>
                  <a:pt x="25155" y="51701"/>
                </a:lnTo>
                <a:lnTo>
                  <a:pt x="36044" y="58051"/>
                </a:lnTo>
                <a:lnTo>
                  <a:pt x="647700" y="58051"/>
                </a:lnTo>
                <a:lnTo>
                  <a:pt x="647700" y="45351"/>
                </a:lnTo>
                <a:close/>
              </a:path>
              <a:path w="647700" h="103504">
                <a:moveTo>
                  <a:pt x="15748" y="46215"/>
                </a:moveTo>
                <a:lnTo>
                  <a:pt x="15748" y="57188"/>
                </a:lnTo>
                <a:lnTo>
                  <a:pt x="25155" y="51701"/>
                </a:lnTo>
                <a:lnTo>
                  <a:pt x="15748" y="46215"/>
                </a:lnTo>
                <a:close/>
              </a:path>
              <a:path w="647700" h="103504">
                <a:moveTo>
                  <a:pt x="25155" y="51701"/>
                </a:moveTo>
                <a:lnTo>
                  <a:pt x="15748" y="57188"/>
                </a:lnTo>
                <a:lnTo>
                  <a:pt x="34563" y="57188"/>
                </a:lnTo>
                <a:lnTo>
                  <a:pt x="25155" y="51701"/>
                </a:lnTo>
                <a:close/>
              </a:path>
              <a:path w="647700" h="103504">
                <a:moveTo>
                  <a:pt x="34563" y="46215"/>
                </a:moveTo>
                <a:lnTo>
                  <a:pt x="15748" y="46215"/>
                </a:lnTo>
                <a:lnTo>
                  <a:pt x="25155" y="51701"/>
                </a:lnTo>
                <a:lnTo>
                  <a:pt x="34563" y="46215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 txBox="1"/>
          <p:nvPr/>
        </p:nvSpPr>
        <p:spPr>
          <a:xfrm>
            <a:off x="1914270" y="4077716"/>
            <a:ext cx="27876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10">
                <a:solidFill>
                  <a:srgbClr val="FF0000"/>
                </a:solidFill>
                <a:latin typeface="Arial MT"/>
                <a:cs typeface="Arial MT"/>
              </a:rPr>
              <a:t>24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251459" y="195071"/>
            <a:ext cx="4572000" cy="2571115"/>
          </a:xfrm>
          <a:prstGeom prst="rect">
            <a:avLst/>
          </a:prstGeom>
          <a:solidFill>
            <a:srgbClr val="F1F1F1"/>
          </a:solidFill>
          <a:ln w="6096">
            <a:solidFill>
              <a:srgbClr val="000000"/>
            </a:solidFill>
          </a:ln>
        </p:spPr>
        <p:txBody>
          <a:bodyPr wrap="square" lIns="0" tIns="22860" rIns="0" bIns="0" rtlCol="0" vert="horz">
            <a:spAutoFit/>
          </a:bodyPr>
          <a:lstStyle/>
          <a:p>
            <a:pPr marL="90805">
              <a:lnSpc>
                <a:spcPct val="100000"/>
              </a:lnSpc>
              <a:spcBef>
                <a:spcPts val="180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F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(int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n)</a:t>
            </a:r>
            <a:r>
              <a:rPr dirty="0" sz="1800" spc="-3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函数返回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n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的阶乘</a:t>
            </a:r>
            <a:endParaRPr sz="1800">
              <a:latin typeface="Microsoft YaHei"/>
              <a:cs typeface="Microsoft YaHei"/>
            </a:endParaRPr>
          </a:p>
          <a:p>
            <a:pPr marL="90805">
              <a:lnSpc>
                <a:spcPct val="100000"/>
              </a:lnSpc>
              <a:spcBef>
                <a:spcPts val="670"/>
              </a:spcBef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410845">
              <a:lnSpc>
                <a:spcPct val="100000"/>
              </a:lnSpc>
              <a:spcBef>
                <a:spcPts val="700"/>
              </a:spcBef>
            </a:pPr>
            <a:r>
              <a:rPr dirty="0" sz="1800" spc="-5" b="1">
                <a:latin typeface="Courier New"/>
                <a:cs typeface="Courier New"/>
              </a:rPr>
              <a:t>if(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n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&lt;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2)</a:t>
            </a:r>
            <a:endParaRPr sz="1800">
              <a:latin typeface="Courier New"/>
              <a:cs typeface="Courier New"/>
            </a:endParaRPr>
          </a:p>
          <a:p>
            <a:pPr marL="1005205">
              <a:lnSpc>
                <a:spcPct val="100000"/>
              </a:lnSpc>
              <a:spcBef>
                <a:spcPts val="735"/>
              </a:spcBef>
            </a:pPr>
            <a:r>
              <a:rPr dirty="0" sz="1800" spc="-5" b="1">
                <a:latin typeface="Courier New"/>
                <a:cs typeface="Courier New"/>
              </a:rPr>
              <a:t>return</a:t>
            </a:r>
            <a:r>
              <a:rPr dirty="0" sz="1800" spc="-7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1;</a:t>
            </a:r>
            <a:r>
              <a:rPr dirty="0" sz="1800" spc="-50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 b="1">
                <a:solidFill>
                  <a:srgbClr val="00AF50"/>
                </a:solidFill>
                <a:latin typeface="Microsoft YaHei"/>
                <a:cs typeface="Microsoft YaHei"/>
              </a:rPr>
              <a:t>终止条件</a:t>
            </a:r>
            <a:endParaRPr sz="1800">
              <a:latin typeface="Microsoft YaHei"/>
              <a:cs typeface="Microsoft YaHei"/>
            </a:endParaRPr>
          </a:p>
          <a:p>
            <a:pPr marL="410845">
              <a:lnSpc>
                <a:spcPct val="100000"/>
              </a:lnSpc>
              <a:spcBef>
                <a:spcPts val="670"/>
              </a:spcBef>
            </a:pPr>
            <a:r>
              <a:rPr dirty="0" sz="1800" spc="-10" b="1">
                <a:latin typeface="Courier New"/>
                <a:cs typeface="Courier New"/>
              </a:rPr>
              <a:t>else</a:t>
            </a:r>
            <a:endParaRPr sz="1800">
              <a:latin typeface="Courier New"/>
              <a:cs typeface="Courier New"/>
            </a:endParaRPr>
          </a:p>
          <a:p>
            <a:pPr marL="1005205">
              <a:lnSpc>
                <a:spcPct val="100000"/>
              </a:lnSpc>
              <a:spcBef>
                <a:spcPts val="700"/>
              </a:spcBef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2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n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*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solidFill>
                  <a:srgbClr val="FF0000"/>
                </a:solidFill>
                <a:latin typeface="Courier New"/>
                <a:cs typeface="Courier New"/>
              </a:rPr>
              <a:t>F</a:t>
            </a:r>
            <a:r>
              <a:rPr dirty="0" sz="1800" spc="-2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(n-1);</a:t>
            </a:r>
            <a:endParaRPr sz="1800">
              <a:latin typeface="Courier New"/>
              <a:cs typeface="Courier New"/>
            </a:endParaRPr>
          </a:p>
          <a:p>
            <a:pPr marL="90805">
              <a:lnSpc>
                <a:spcPct val="100000"/>
              </a:lnSpc>
              <a:spcBef>
                <a:spcPts val="74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35965" y="247015"/>
            <a:ext cx="4305935" cy="39249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800" spc="-5">
                <a:solidFill>
                  <a:srgbClr val="1F487C"/>
                </a:solidFill>
                <a:latin typeface="Microsoft YaHei"/>
                <a:cs typeface="Microsoft YaHei"/>
              </a:rPr>
              <a:t>递归</a:t>
            </a:r>
            <a:endParaRPr sz="2800">
              <a:latin typeface="Microsoft YaHei"/>
              <a:cs typeface="Microsoft YaHei"/>
            </a:endParaRPr>
          </a:p>
          <a:p>
            <a:pPr marL="443865" indent="-320675">
              <a:lnSpc>
                <a:spcPct val="100000"/>
              </a:lnSpc>
              <a:spcBef>
                <a:spcPts val="2640"/>
              </a:spcBef>
              <a:buClr>
                <a:srgbClr val="C0504D"/>
              </a:buClr>
              <a:buSzPct val="60416"/>
              <a:buFont typeface="Wingdings"/>
              <a:buChar char=""/>
              <a:tabLst>
                <a:tab pos="443865" algn="l"/>
                <a:tab pos="444500" algn="l"/>
              </a:tabLst>
            </a:pPr>
            <a:r>
              <a:rPr dirty="0" sz="2400">
                <a:latin typeface="Microsoft YaHei"/>
                <a:cs typeface="Microsoft YaHei"/>
              </a:rPr>
              <a:t>求斐波那契数列第</a:t>
            </a:r>
            <a:r>
              <a:rPr dirty="0" sz="2400" spc="-50">
                <a:latin typeface="Microsoft YaHei"/>
                <a:cs typeface="Microsoft YaHei"/>
              </a:rPr>
              <a:t> </a:t>
            </a:r>
            <a:r>
              <a:rPr dirty="0" sz="2400">
                <a:latin typeface="Microsoft YaHei"/>
                <a:cs typeface="Microsoft YaHei"/>
              </a:rPr>
              <a:t>n</a:t>
            </a:r>
            <a:r>
              <a:rPr dirty="0" sz="2400" spc="-45">
                <a:latin typeface="Microsoft YaHei"/>
                <a:cs typeface="Microsoft YaHei"/>
              </a:rPr>
              <a:t> </a:t>
            </a:r>
            <a:r>
              <a:rPr dirty="0" sz="2400">
                <a:latin typeface="Microsoft YaHei"/>
                <a:cs typeface="Microsoft YaHei"/>
              </a:rPr>
              <a:t>项</a:t>
            </a:r>
            <a:endParaRPr sz="24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800">
              <a:latin typeface="Microsoft YaHei"/>
              <a:cs typeface="Microsoft YaHei"/>
            </a:endParaRPr>
          </a:p>
          <a:p>
            <a:pPr marL="123825">
              <a:lnSpc>
                <a:spcPct val="100000"/>
              </a:lnSpc>
              <a:spcBef>
                <a:spcPts val="5"/>
              </a:spcBef>
            </a:pPr>
            <a:r>
              <a:rPr dirty="0" sz="1700" spc="-5" b="1">
                <a:latin typeface="Courier New"/>
                <a:cs typeface="Courier New"/>
              </a:rPr>
              <a:t>int</a:t>
            </a:r>
            <a:r>
              <a:rPr dirty="0" sz="1700" spc="-2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Fib(int</a:t>
            </a:r>
            <a:r>
              <a:rPr dirty="0" sz="1700" spc="-15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n)</a:t>
            </a:r>
            <a:endParaRPr sz="1700">
              <a:latin typeface="Courier New"/>
              <a:cs typeface="Courier New"/>
            </a:endParaRPr>
          </a:p>
          <a:p>
            <a:pPr marL="123825">
              <a:lnSpc>
                <a:spcPct val="100000"/>
              </a:lnSpc>
              <a:spcBef>
                <a:spcPts val="695"/>
              </a:spcBef>
            </a:pPr>
            <a:r>
              <a:rPr dirty="0" sz="1700" b="1">
                <a:latin typeface="Courier New"/>
                <a:cs typeface="Courier New"/>
              </a:rPr>
              <a:t>{</a:t>
            </a:r>
            <a:endParaRPr sz="1700">
              <a:latin typeface="Courier New"/>
              <a:cs typeface="Courier New"/>
            </a:endParaRPr>
          </a:p>
          <a:p>
            <a:pPr marL="1038225" marR="1122045" indent="-594995">
              <a:lnSpc>
                <a:spcPts val="2750"/>
              </a:lnSpc>
              <a:spcBef>
                <a:spcPts val="200"/>
              </a:spcBef>
            </a:pPr>
            <a:r>
              <a:rPr dirty="0" sz="1700" spc="-5" b="1">
                <a:latin typeface="Courier New"/>
                <a:cs typeface="Courier New"/>
              </a:rPr>
              <a:t>if(</a:t>
            </a:r>
            <a:r>
              <a:rPr dirty="0" sz="1700" spc="-1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n</a:t>
            </a:r>
            <a:r>
              <a:rPr dirty="0" sz="1700" spc="5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==</a:t>
            </a:r>
            <a:r>
              <a:rPr dirty="0" sz="1700" b="1">
                <a:latin typeface="Courier New"/>
                <a:cs typeface="Courier New"/>
              </a:rPr>
              <a:t> 1</a:t>
            </a:r>
            <a:r>
              <a:rPr dirty="0" sz="1700" spc="5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|| </a:t>
            </a:r>
            <a:r>
              <a:rPr dirty="0" sz="1700" b="1">
                <a:latin typeface="Courier New"/>
                <a:cs typeface="Courier New"/>
              </a:rPr>
              <a:t>n</a:t>
            </a:r>
            <a:r>
              <a:rPr dirty="0" sz="1700" spc="-5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==</a:t>
            </a:r>
            <a:r>
              <a:rPr dirty="0" sz="1700" spc="-5" b="1">
                <a:latin typeface="Courier New"/>
                <a:cs typeface="Courier New"/>
              </a:rPr>
              <a:t> 2) </a:t>
            </a:r>
            <a:r>
              <a:rPr dirty="0" sz="1700" spc="-1005" b="1">
                <a:latin typeface="Courier New"/>
                <a:cs typeface="Courier New"/>
              </a:rPr>
              <a:t> </a:t>
            </a:r>
            <a:r>
              <a:rPr dirty="0" sz="1700" spc="-5" b="1">
                <a:latin typeface="Courier New"/>
                <a:cs typeface="Courier New"/>
              </a:rPr>
              <a:t>return</a:t>
            </a:r>
            <a:r>
              <a:rPr dirty="0" sz="1700" b="1">
                <a:latin typeface="Courier New"/>
                <a:cs typeface="Courier New"/>
              </a:rPr>
              <a:t> 1;</a:t>
            </a:r>
            <a:endParaRPr sz="1700">
              <a:latin typeface="Courier New"/>
              <a:cs typeface="Courier New"/>
            </a:endParaRPr>
          </a:p>
          <a:p>
            <a:pPr marL="443865">
              <a:lnSpc>
                <a:spcPct val="100000"/>
              </a:lnSpc>
              <a:spcBef>
                <a:spcPts val="484"/>
              </a:spcBef>
            </a:pPr>
            <a:r>
              <a:rPr dirty="0" sz="1700" spc="-5" b="1">
                <a:latin typeface="Courier New"/>
                <a:cs typeface="Courier New"/>
              </a:rPr>
              <a:t>else</a:t>
            </a:r>
            <a:endParaRPr sz="1700">
              <a:latin typeface="Courier New"/>
              <a:cs typeface="Courier New"/>
            </a:endParaRPr>
          </a:p>
          <a:p>
            <a:pPr marL="1038225">
              <a:lnSpc>
                <a:spcPct val="100000"/>
              </a:lnSpc>
              <a:spcBef>
                <a:spcPts val="695"/>
              </a:spcBef>
            </a:pPr>
            <a:r>
              <a:rPr dirty="0" sz="1700" spc="-5" b="1">
                <a:latin typeface="Courier New"/>
                <a:cs typeface="Courier New"/>
              </a:rPr>
              <a:t>return</a:t>
            </a:r>
            <a:r>
              <a:rPr dirty="0" sz="1700" spc="-30" b="1">
                <a:latin typeface="Courier New"/>
                <a:cs typeface="Courier New"/>
              </a:rPr>
              <a:t> </a:t>
            </a:r>
            <a:r>
              <a:rPr dirty="0" sz="1700" b="1">
                <a:latin typeface="Courier New"/>
                <a:cs typeface="Courier New"/>
              </a:rPr>
              <a:t>Fib(n-1)+Fib(n-2);</a:t>
            </a:r>
            <a:endParaRPr sz="1700">
              <a:latin typeface="Courier New"/>
              <a:cs typeface="Courier New"/>
            </a:endParaRPr>
          </a:p>
          <a:p>
            <a:pPr marL="123825">
              <a:lnSpc>
                <a:spcPct val="100000"/>
              </a:lnSpc>
              <a:spcBef>
                <a:spcPts val="710"/>
              </a:spcBef>
            </a:pPr>
            <a:r>
              <a:rPr dirty="0" sz="1700" b="1">
                <a:latin typeface="Courier New"/>
                <a:cs typeface="Courier New"/>
              </a:rPr>
              <a:t>}</a:t>
            </a:r>
            <a:endParaRPr sz="1700">
              <a:latin typeface="Courier New"/>
              <a:cs typeface="Courier New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30259" y="4796739"/>
            <a:ext cx="177800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5">
                <a:solidFill>
                  <a:srgbClr val="888888"/>
                </a:solidFill>
                <a:latin typeface="Times New Roman"/>
                <a:cs typeface="Times New Roman"/>
              </a:rPr>
              <a:t>33</a:t>
            </a:r>
            <a:endParaRPr sz="1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5905" cy="786765"/>
            <a:chOff x="0" y="0"/>
            <a:chExt cx="9145905" cy="78676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78638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6511" y="0"/>
              <a:ext cx="2351532" cy="6858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6214871" y="0"/>
                  </a:moveTo>
                  <a:lnTo>
                    <a:pt x="0" y="0"/>
                  </a:lnTo>
                  <a:lnTo>
                    <a:pt x="0" y="33527"/>
                  </a:lnTo>
                  <a:lnTo>
                    <a:pt x="6214871" y="33527"/>
                  </a:lnTo>
                  <a:lnTo>
                    <a:pt x="6214871" y="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929889" y="429005"/>
              <a:ext cx="6215380" cy="33655"/>
            </a:xfrm>
            <a:custGeom>
              <a:avLst/>
              <a:gdLst/>
              <a:ahLst/>
              <a:cxnLst/>
              <a:rect l="l" t="t" r="r" b="b"/>
              <a:pathLst>
                <a:path w="6215380" h="33654">
                  <a:moveTo>
                    <a:pt x="0" y="33527"/>
                  </a:moveTo>
                  <a:lnTo>
                    <a:pt x="6214871" y="33527"/>
                  </a:lnTo>
                  <a:lnTo>
                    <a:pt x="6214871" y="0"/>
                  </a:lnTo>
                  <a:lnTo>
                    <a:pt x="0" y="0"/>
                  </a:lnTo>
                  <a:lnTo>
                    <a:pt x="0" y="33527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-126" y="461771"/>
            <a:ext cx="9145905" cy="4683760"/>
            <a:chOff x="-126" y="461771"/>
            <a:chExt cx="9145905" cy="4683760"/>
          </a:xfrm>
        </p:grpSpPr>
        <p:sp>
          <p:nvSpPr>
            <p:cNvPr id="8" name="object 8"/>
            <p:cNvSpPr/>
            <p:nvPr/>
          </p:nvSpPr>
          <p:spPr>
            <a:xfrm>
              <a:off x="762" y="5037581"/>
              <a:ext cx="7429500" cy="106680"/>
            </a:xfrm>
            <a:custGeom>
              <a:avLst/>
              <a:gdLst/>
              <a:ahLst/>
              <a:cxnLst/>
              <a:rect l="l" t="t" r="r" b="b"/>
              <a:pathLst>
                <a:path w="7429500" h="106679">
                  <a:moveTo>
                    <a:pt x="0" y="106680"/>
                  </a:moveTo>
                  <a:lnTo>
                    <a:pt x="7429500" y="106680"/>
                  </a:lnTo>
                  <a:lnTo>
                    <a:pt x="7429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solidFill>
              <a:srgbClr val="001F5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762" y="5037581"/>
              <a:ext cx="9144000" cy="106680"/>
            </a:xfrm>
            <a:custGeom>
              <a:avLst/>
              <a:gdLst/>
              <a:ahLst/>
              <a:cxnLst/>
              <a:rect l="l" t="t" r="r" b="b"/>
              <a:pathLst>
                <a:path w="9144000" h="106679">
                  <a:moveTo>
                    <a:pt x="0" y="106680"/>
                  </a:moveTo>
                  <a:lnTo>
                    <a:pt x="9144000" y="106680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1714500" y="0"/>
                  </a:moveTo>
                  <a:lnTo>
                    <a:pt x="0" y="0"/>
                  </a:lnTo>
                  <a:lnTo>
                    <a:pt x="0" y="106680"/>
                  </a:lnTo>
                  <a:lnTo>
                    <a:pt x="1714500" y="106680"/>
                  </a:lnTo>
                  <a:lnTo>
                    <a:pt x="1714500" y="0"/>
                  </a:lnTo>
                  <a:close/>
                </a:path>
              </a:pathLst>
            </a:custGeom>
            <a:solidFill>
              <a:srgbClr val="920A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430262" y="5037581"/>
              <a:ext cx="1714500" cy="106680"/>
            </a:xfrm>
            <a:custGeom>
              <a:avLst/>
              <a:gdLst/>
              <a:ahLst/>
              <a:cxnLst/>
              <a:rect l="l" t="t" r="r" b="b"/>
              <a:pathLst>
                <a:path w="1714500" h="106679">
                  <a:moveTo>
                    <a:pt x="0" y="106680"/>
                  </a:moveTo>
                  <a:lnTo>
                    <a:pt x="1714500" y="106680"/>
                  </a:lnTo>
                  <a:lnTo>
                    <a:pt x="1714500" y="0"/>
                  </a:lnTo>
                  <a:lnTo>
                    <a:pt x="0" y="0"/>
                  </a:lnTo>
                  <a:lnTo>
                    <a:pt x="0" y="106680"/>
                  </a:lnTo>
                  <a:close/>
                </a:path>
              </a:pathLst>
            </a:custGeom>
            <a:ln w="3175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916936" y="461771"/>
              <a:ext cx="6227064" cy="4671060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2995422" y="76327"/>
            <a:ext cx="18542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Microsoft YaHei"/>
                <a:cs typeface="Microsoft YaHei"/>
              </a:rPr>
              <a:t>信息科学技术学院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604886" y="4695545"/>
            <a:ext cx="11684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solidFill>
                  <a:srgbClr val="FFFFFF"/>
                </a:solidFill>
                <a:latin typeface="Microsoft YaHei"/>
                <a:cs typeface="Microsoft YaHei"/>
              </a:rPr>
              <a:t>峨眉山金顶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67841" y="2333625"/>
            <a:ext cx="1017905" cy="4222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>
                <a:solidFill>
                  <a:srgbClr val="1F487C"/>
                </a:solidFill>
                <a:latin typeface="Microsoft YaHei"/>
                <a:cs typeface="Microsoft YaHei"/>
              </a:rPr>
              <a:t>位运算</a:t>
            </a:r>
            <a:endParaRPr sz="26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1703070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基本概念</a:t>
            </a:r>
            <a:endParaRPr sz="3300"/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724280"/>
            <a:ext cx="6393815" cy="17627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900" spc="-5">
                <a:solidFill>
                  <a:srgbClr val="0000FF"/>
                </a:solidFill>
                <a:latin typeface="Microsoft YaHei"/>
                <a:cs typeface="Microsoft YaHei"/>
              </a:rPr>
              <a:t>位运算：</a:t>
            </a:r>
            <a:endParaRPr sz="1900">
              <a:latin typeface="Microsoft YaHei"/>
              <a:cs typeface="Microsoft YaHei"/>
            </a:endParaRPr>
          </a:p>
          <a:p>
            <a:pPr marL="12700" marR="5080">
              <a:lnSpc>
                <a:spcPct val="100000"/>
              </a:lnSpc>
            </a:pPr>
            <a:r>
              <a:rPr dirty="0" sz="1900" spc="-5">
                <a:latin typeface="Microsoft YaHei"/>
                <a:cs typeface="Microsoft YaHei"/>
              </a:rPr>
              <a:t>用于对整数类型</a:t>
            </a:r>
            <a:r>
              <a:rPr dirty="0" sz="1900" spc="-20">
                <a:latin typeface="Microsoft YaHei"/>
                <a:cs typeface="Microsoft YaHei"/>
              </a:rPr>
              <a:t>（int,char,</a:t>
            </a:r>
            <a:r>
              <a:rPr dirty="0" sz="1900" spc="20">
                <a:latin typeface="Microsoft YaHei"/>
                <a:cs typeface="Microsoft YaHei"/>
              </a:rPr>
              <a:t> </a:t>
            </a:r>
            <a:r>
              <a:rPr dirty="0" sz="1900" spc="-10">
                <a:latin typeface="Microsoft YaHei"/>
                <a:cs typeface="Microsoft YaHei"/>
              </a:rPr>
              <a:t>long</a:t>
            </a:r>
            <a:r>
              <a:rPr dirty="0" sz="1900">
                <a:latin typeface="Microsoft YaHei"/>
                <a:cs typeface="Microsoft YaHei"/>
              </a:rPr>
              <a:t> </a:t>
            </a:r>
            <a:r>
              <a:rPr dirty="0" sz="1900" spc="-5">
                <a:latin typeface="Microsoft YaHei"/>
                <a:cs typeface="Microsoft YaHei"/>
              </a:rPr>
              <a:t>等）变量中的</a:t>
            </a:r>
            <a:r>
              <a:rPr dirty="0" sz="1900" spc="-5">
                <a:solidFill>
                  <a:srgbClr val="FF0000"/>
                </a:solidFill>
                <a:latin typeface="Microsoft YaHei"/>
                <a:cs typeface="Microsoft YaHei"/>
              </a:rPr>
              <a:t>某一</a:t>
            </a:r>
            <a:r>
              <a:rPr dirty="0" sz="1900" spc="-10">
                <a:solidFill>
                  <a:srgbClr val="FF0000"/>
                </a:solidFill>
                <a:latin typeface="Microsoft YaHei"/>
                <a:cs typeface="Microsoft YaHei"/>
              </a:rPr>
              <a:t>位</a:t>
            </a:r>
            <a:r>
              <a:rPr dirty="0" sz="1900" spc="-5">
                <a:latin typeface="Microsoft YaHei"/>
                <a:cs typeface="Microsoft YaHei"/>
              </a:rPr>
              <a:t>(bit)， </a:t>
            </a:r>
            <a:r>
              <a:rPr dirty="0" sz="1900" spc="-545">
                <a:latin typeface="Microsoft YaHei"/>
                <a:cs typeface="Microsoft YaHei"/>
              </a:rPr>
              <a:t> </a:t>
            </a:r>
            <a:r>
              <a:rPr dirty="0" sz="1900" spc="-5">
                <a:latin typeface="Microsoft YaHei"/>
                <a:cs typeface="Microsoft YaHei"/>
              </a:rPr>
              <a:t>或者</a:t>
            </a:r>
            <a:r>
              <a:rPr dirty="0" sz="1900" spc="-5">
                <a:solidFill>
                  <a:srgbClr val="FF0000"/>
                </a:solidFill>
                <a:latin typeface="Microsoft YaHei"/>
                <a:cs typeface="Microsoft YaHei"/>
              </a:rPr>
              <a:t>若干位</a:t>
            </a:r>
            <a:r>
              <a:rPr dirty="0" sz="1900" spc="-5">
                <a:latin typeface="Microsoft YaHei"/>
                <a:cs typeface="Microsoft YaHei"/>
              </a:rPr>
              <a:t>进行操作。比如:</a:t>
            </a:r>
            <a:endParaRPr sz="19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200">
              <a:latin typeface="Microsoft YaHei"/>
              <a:cs typeface="Microsoft YaHei"/>
            </a:endParaRPr>
          </a:p>
          <a:p>
            <a:pPr marL="306705" indent="-294640">
              <a:lnSpc>
                <a:spcPct val="100000"/>
              </a:lnSpc>
              <a:buAutoNum type="arabicParenR"/>
              <a:tabLst>
                <a:tab pos="307340" algn="l"/>
              </a:tabLst>
            </a:pPr>
            <a:r>
              <a:rPr dirty="0" sz="1900" spc="-5">
                <a:latin typeface="Microsoft YaHei"/>
                <a:cs typeface="Microsoft YaHei"/>
              </a:rPr>
              <a:t>判断某一位是否为1</a:t>
            </a:r>
            <a:endParaRPr sz="1900">
              <a:latin typeface="Microsoft YaHei"/>
              <a:cs typeface="Microsoft YaHei"/>
            </a:endParaRPr>
          </a:p>
          <a:p>
            <a:pPr marL="306705" indent="-294640">
              <a:lnSpc>
                <a:spcPct val="100000"/>
              </a:lnSpc>
              <a:buAutoNum type="arabicParenR"/>
              <a:tabLst>
                <a:tab pos="307340" algn="l"/>
              </a:tabLst>
            </a:pPr>
            <a:r>
              <a:rPr dirty="0" sz="1900" spc="-5">
                <a:latin typeface="Microsoft YaHei"/>
                <a:cs typeface="Microsoft YaHei"/>
              </a:rPr>
              <a:t>只改变其中某一位，而保持其他位都</a:t>
            </a:r>
            <a:r>
              <a:rPr dirty="0" sz="1900">
                <a:latin typeface="Microsoft YaHei"/>
                <a:cs typeface="Microsoft YaHei"/>
              </a:rPr>
              <a:t>不</a:t>
            </a:r>
            <a:r>
              <a:rPr dirty="0" sz="1900" spc="-5">
                <a:latin typeface="Microsoft YaHei"/>
                <a:cs typeface="Microsoft YaHei"/>
              </a:rPr>
              <a:t>变。</a:t>
            </a:r>
            <a:endParaRPr sz="19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1703070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基本概念</a:t>
            </a:r>
            <a:endParaRPr sz="3300"/>
          </a:p>
        </p:txBody>
      </p:sp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724280"/>
            <a:ext cx="5629275" cy="234251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1900" spc="-5">
                <a:solidFill>
                  <a:srgbClr val="0000FF"/>
                </a:solidFill>
                <a:latin typeface="Microsoft YaHei"/>
                <a:cs typeface="Microsoft YaHei"/>
              </a:rPr>
              <a:t>位运算：</a:t>
            </a:r>
            <a:endParaRPr sz="1900">
              <a:latin typeface="Microsoft YaHei"/>
              <a:cs typeface="Microsoft YaHei"/>
            </a:endParaRPr>
          </a:p>
          <a:p>
            <a:pPr marL="12700" marR="673100">
              <a:lnSpc>
                <a:spcPct val="100000"/>
              </a:lnSpc>
            </a:pPr>
            <a:r>
              <a:rPr dirty="0" sz="1900" spc="-5">
                <a:latin typeface="Microsoft YaHei"/>
                <a:cs typeface="Microsoft YaHei"/>
              </a:rPr>
              <a:t>用于对整数类型</a:t>
            </a:r>
            <a:r>
              <a:rPr dirty="0" sz="1900" spc="-20">
                <a:latin typeface="Microsoft YaHei"/>
                <a:cs typeface="Microsoft YaHei"/>
              </a:rPr>
              <a:t>（int,char,</a:t>
            </a:r>
            <a:r>
              <a:rPr dirty="0" sz="1900" spc="5">
                <a:latin typeface="Microsoft YaHei"/>
                <a:cs typeface="Microsoft YaHei"/>
              </a:rPr>
              <a:t> </a:t>
            </a:r>
            <a:r>
              <a:rPr dirty="0" sz="1900" spc="-10">
                <a:latin typeface="Microsoft YaHei"/>
                <a:cs typeface="Microsoft YaHei"/>
              </a:rPr>
              <a:t>long </a:t>
            </a:r>
            <a:r>
              <a:rPr dirty="0" sz="1900" spc="-5">
                <a:latin typeface="Microsoft YaHei"/>
                <a:cs typeface="Microsoft YaHei"/>
              </a:rPr>
              <a:t>等）变量中的 </a:t>
            </a:r>
            <a:r>
              <a:rPr dirty="0" sz="1900" spc="-5">
                <a:solidFill>
                  <a:srgbClr val="FF0000"/>
                </a:solidFill>
                <a:latin typeface="Microsoft YaHei"/>
                <a:cs typeface="Microsoft YaHei"/>
              </a:rPr>
              <a:t>某一位</a:t>
            </a:r>
            <a:r>
              <a:rPr dirty="0" sz="1900" spc="-5">
                <a:latin typeface="Microsoft YaHei"/>
                <a:cs typeface="Microsoft YaHei"/>
              </a:rPr>
              <a:t>(bit)，或者</a:t>
            </a:r>
            <a:r>
              <a:rPr dirty="0" sz="1900" spc="-5">
                <a:solidFill>
                  <a:srgbClr val="FF0000"/>
                </a:solidFill>
                <a:latin typeface="Microsoft YaHei"/>
                <a:cs typeface="Microsoft YaHei"/>
              </a:rPr>
              <a:t>若干位</a:t>
            </a:r>
            <a:r>
              <a:rPr dirty="0" sz="1900" spc="-5">
                <a:latin typeface="Microsoft YaHei"/>
                <a:cs typeface="Microsoft YaHei"/>
              </a:rPr>
              <a:t>进行操作。</a:t>
            </a:r>
            <a:r>
              <a:rPr dirty="0" sz="1900">
                <a:latin typeface="Microsoft YaHei"/>
                <a:cs typeface="Microsoft YaHei"/>
              </a:rPr>
              <a:t>比</a:t>
            </a:r>
            <a:r>
              <a:rPr dirty="0" sz="1900" spc="-5">
                <a:latin typeface="Microsoft YaHei"/>
                <a:cs typeface="Microsoft YaHei"/>
              </a:rPr>
              <a:t>如:</a:t>
            </a:r>
            <a:endParaRPr sz="19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200">
              <a:latin typeface="Microsoft YaHei"/>
              <a:cs typeface="Microsoft YaHei"/>
            </a:endParaRPr>
          </a:p>
          <a:p>
            <a:pPr marL="306705" indent="-294640">
              <a:lnSpc>
                <a:spcPct val="100000"/>
              </a:lnSpc>
              <a:buAutoNum type="arabicParenR"/>
              <a:tabLst>
                <a:tab pos="307340" algn="l"/>
              </a:tabLst>
            </a:pPr>
            <a:r>
              <a:rPr dirty="0" sz="1900" spc="-5">
                <a:latin typeface="Microsoft YaHei"/>
                <a:cs typeface="Microsoft YaHei"/>
              </a:rPr>
              <a:t>判断某一位是否为1</a:t>
            </a:r>
            <a:endParaRPr sz="1900">
              <a:latin typeface="Microsoft YaHei"/>
              <a:cs typeface="Microsoft YaHei"/>
            </a:endParaRPr>
          </a:p>
          <a:p>
            <a:pPr marL="306705" indent="-294640">
              <a:lnSpc>
                <a:spcPct val="100000"/>
              </a:lnSpc>
              <a:buAutoNum type="arabicParenR"/>
              <a:tabLst>
                <a:tab pos="307340" algn="l"/>
              </a:tabLst>
            </a:pPr>
            <a:r>
              <a:rPr dirty="0" sz="1900" spc="-5">
                <a:latin typeface="Microsoft YaHei"/>
                <a:cs typeface="Microsoft YaHei"/>
              </a:rPr>
              <a:t>只改变其中某一位，而保持其他位都</a:t>
            </a:r>
            <a:r>
              <a:rPr dirty="0" sz="1900">
                <a:latin typeface="Microsoft YaHei"/>
                <a:cs typeface="Microsoft YaHei"/>
              </a:rPr>
              <a:t>不</a:t>
            </a:r>
            <a:r>
              <a:rPr dirty="0" sz="1900" spc="-5">
                <a:latin typeface="Microsoft YaHei"/>
                <a:cs typeface="Microsoft YaHei"/>
              </a:rPr>
              <a:t>变。</a:t>
            </a:r>
            <a:endParaRPr sz="19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1900" spc="-5">
                <a:latin typeface="Microsoft YaHei"/>
                <a:cs typeface="Microsoft YaHei"/>
              </a:rPr>
              <a:t>C/C++语言提供了</a:t>
            </a:r>
            <a:r>
              <a:rPr dirty="0" sz="1900" spc="-5">
                <a:solidFill>
                  <a:srgbClr val="FF0000"/>
                </a:solidFill>
                <a:latin typeface="Microsoft YaHei"/>
                <a:cs typeface="Microsoft YaHei"/>
              </a:rPr>
              <a:t>六种位运算</a:t>
            </a:r>
            <a:r>
              <a:rPr dirty="0" sz="1900" spc="5">
                <a:solidFill>
                  <a:srgbClr val="FF0000"/>
                </a:solidFill>
                <a:latin typeface="Microsoft YaHei"/>
                <a:cs typeface="Microsoft YaHei"/>
              </a:rPr>
              <a:t>符</a:t>
            </a:r>
            <a:r>
              <a:rPr dirty="0" sz="1900" spc="-5">
                <a:latin typeface="Microsoft YaHei"/>
                <a:cs typeface="Microsoft YaHei"/>
              </a:rPr>
              <a:t>来进</a:t>
            </a:r>
            <a:r>
              <a:rPr dirty="0" sz="1900">
                <a:latin typeface="Microsoft YaHei"/>
                <a:cs typeface="Microsoft YaHei"/>
              </a:rPr>
              <a:t>行</a:t>
            </a:r>
            <a:r>
              <a:rPr dirty="0" sz="1900" spc="-5">
                <a:latin typeface="Microsoft YaHei"/>
                <a:cs typeface="Microsoft YaHei"/>
              </a:rPr>
              <a:t>位运</a:t>
            </a:r>
            <a:r>
              <a:rPr dirty="0" sz="1900">
                <a:latin typeface="Microsoft YaHei"/>
                <a:cs typeface="Microsoft YaHei"/>
              </a:rPr>
              <a:t>算</a:t>
            </a:r>
            <a:r>
              <a:rPr dirty="0" sz="1900" spc="-5">
                <a:latin typeface="Microsoft YaHei"/>
                <a:cs typeface="Microsoft YaHei"/>
              </a:rPr>
              <a:t>操作：</a:t>
            </a:r>
            <a:endParaRPr sz="19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5955" y="3041395"/>
            <a:ext cx="209550" cy="8940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5"/>
              </a:spcBef>
            </a:pPr>
            <a:r>
              <a:rPr dirty="0" sz="1900" spc="-5">
                <a:solidFill>
                  <a:srgbClr val="FF0000"/>
                </a:solidFill>
                <a:latin typeface="Microsoft YaHei"/>
                <a:cs typeface="Microsoft YaHei"/>
              </a:rPr>
              <a:t>&amp;</a:t>
            </a:r>
            <a:endParaRPr sz="19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r>
              <a:rPr dirty="0" sz="1900" spc="-5">
                <a:solidFill>
                  <a:srgbClr val="FF0000"/>
                </a:solidFill>
                <a:latin typeface="Microsoft YaHei"/>
                <a:cs typeface="Microsoft YaHei"/>
              </a:rPr>
              <a:t>|</a:t>
            </a:r>
            <a:endParaRPr sz="19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r>
              <a:rPr dirty="0" sz="1900" spc="-5">
                <a:solidFill>
                  <a:srgbClr val="FF0000"/>
                </a:solidFill>
                <a:latin typeface="Microsoft YaHei"/>
                <a:cs typeface="Microsoft YaHei"/>
              </a:rPr>
              <a:t>^</a:t>
            </a:r>
            <a:endParaRPr sz="19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55955" y="4199940"/>
            <a:ext cx="357505" cy="6045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5"/>
              </a:spcBef>
            </a:pPr>
            <a:r>
              <a:rPr dirty="0" sz="1900" spc="-10">
                <a:solidFill>
                  <a:srgbClr val="FF0000"/>
                </a:solidFill>
                <a:latin typeface="Microsoft YaHei"/>
                <a:cs typeface="Microsoft YaHei"/>
              </a:rPr>
              <a:t>&lt;&lt;</a:t>
            </a:r>
            <a:endParaRPr sz="19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r>
              <a:rPr dirty="0" sz="1900" spc="-10">
                <a:solidFill>
                  <a:srgbClr val="FF0000"/>
                </a:solidFill>
                <a:latin typeface="Microsoft YaHei"/>
                <a:cs typeface="Microsoft YaHei"/>
              </a:rPr>
              <a:t>&gt;&gt;</a:t>
            </a:r>
            <a:endParaRPr sz="1900">
              <a:latin typeface="Microsoft YaHei"/>
              <a:cs typeface="Microsoft YaHe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55955" y="3041395"/>
            <a:ext cx="2915920" cy="17627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779780" marR="617220" indent="144780">
              <a:lnSpc>
                <a:spcPct val="100000"/>
              </a:lnSpc>
              <a:spcBef>
                <a:spcPts val="95"/>
              </a:spcBef>
            </a:pPr>
            <a:r>
              <a:rPr dirty="0" sz="1900" spc="-5">
                <a:latin typeface="Microsoft YaHei"/>
                <a:cs typeface="Microsoft YaHei"/>
              </a:rPr>
              <a:t>按位与(双目) </a:t>
            </a:r>
            <a:r>
              <a:rPr dirty="0" sz="1900" spc="-5">
                <a:latin typeface="Microsoft YaHei"/>
                <a:cs typeface="Microsoft YaHei"/>
              </a:rPr>
              <a:t>按位或(双目)</a:t>
            </a:r>
            <a:endParaRPr sz="1900">
              <a:latin typeface="Microsoft YaHei"/>
              <a:cs typeface="Microsoft YaHei"/>
            </a:endParaRPr>
          </a:p>
          <a:p>
            <a:pPr marL="894080">
              <a:lnSpc>
                <a:spcPct val="100000"/>
              </a:lnSpc>
            </a:pPr>
            <a:r>
              <a:rPr dirty="0" sz="1900" spc="-5">
                <a:latin typeface="Microsoft YaHei"/>
                <a:cs typeface="Microsoft YaHei"/>
              </a:rPr>
              <a:t>按位异或(双目)</a:t>
            </a:r>
            <a:endParaRPr sz="1900">
              <a:latin typeface="Microsoft YaHei"/>
              <a:cs typeface="Microsoft YaHei"/>
            </a:endParaRPr>
          </a:p>
          <a:p>
            <a:pPr marL="1002665" marR="5080" indent="-1003300">
              <a:lnSpc>
                <a:spcPct val="100000"/>
              </a:lnSpc>
              <a:tabLst>
                <a:tab pos="894080" algn="l"/>
              </a:tabLst>
            </a:pPr>
            <a:r>
              <a:rPr dirty="0" sz="1900" spc="-5">
                <a:solidFill>
                  <a:srgbClr val="FF0000"/>
                </a:solidFill>
                <a:latin typeface="Microsoft YaHei"/>
                <a:cs typeface="Microsoft YaHei"/>
              </a:rPr>
              <a:t>~</a:t>
            </a:r>
            <a:r>
              <a:rPr dirty="0" sz="1900" spc="-5">
                <a:solidFill>
                  <a:srgbClr val="FF0000"/>
                </a:solidFill>
                <a:latin typeface="Microsoft YaHei"/>
                <a:cs typeface="Microsoft YaHei"/>
              </a:rPr>
              <a:t>	</a:t>
            </a:r>
            <a:r>
              <a:rPr dirty="0" sz="1900" spc="-5">
                <a:latin typeface="Microsoft YaHei"/>
                <a:cs typeface="Microsoft YaHei"/>
              </a:rPr>
              <a:t>按位非(取反)(单目) </a:t>
            </a:r>
            <a:r>
              <a:rPr dirty="0" sz="1900" spc="-5">
                <a:latin typeface="Microsoft YaHei"/>
                <a:cs typeface="Microsoft YaHei"/>
              </a:rPr>
              <a:t>左</a:t>
            </a:r>
            <a:r>
              <a:rPr dirty="0" sz="1900" spc="-10">
                <a:latin typeface="Microsoft YaHei"/>
                <a:cs typeface="Microsoft YaHei"/>
              </a:rPr>
              <a:t>移</a:t>
            </a:r>
            <a:r>
              <a:rPr dirty="0" sz="1900" spc="-5">
                <a:latin typeface="Microsoft YaHei"/>
                <a:cs typeface="Microsoft YaHei"/>
              </a:rPr>
              <a:t>(双目)</a:t>
            </a:r>
            <a:endParaRPr sz="1900">
              <a:latin typeface="Microsoft YaHei"/>
              <a:cs typeface="Microsoft YaHei"/>
            </a:endParaRPr>
          </a:p>
          <a:p>
            <a:pPr marL="1002665">
              <a:lnSpc>
                <a:spcPct val="100000"/>
              </a:lnSpc>
            </a:pPr>
            <a:r>
              <a:rPr dirty="0" sz="1900" spc="-5">
                <a:latin typeface="Microsoft YaHei"/>
                <a:cs typeface="Microsoft YaHei"/>
              </a:rPr>
              <a:t>右</a:t>
            </a:r>
            <a:r>
              <a:rPr dirty="0" sz="1900" spc="-10">
                <a:latin typeface="Microsoft YaHei"/>
                <a:cs typeface="Microsoft YaHei"/>
              </a:rPr>
              <a:t>移</a:t>
            </a:r>
            <a:r>
              <a:rPr dirty="0" sz="1900" spc="-5">
                <a:latin typeface="Microsoft YaHei"/>
                <a:cs typeface="Microsoft YaHei"/>
              </a:rPr>
              <a:t>(双目)</a:t>
            </a:r>
            <a:endParaRPr sz="19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0063" y="107441"/>
            <a:ext cx="1957705" cy="528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  <a:latin typeface="Microsoft YaHei"/>
                <a:cs typeface="Microsoft YaHei"/>
              </a:rPr>
              <a:t>按位与</a:t>
            </a:r>
            <a:r>
              <a:rPr dirty="0" sz="3300" spc="-170">
                <a:solidFill>
                  <a:srgbClr val="1F487C"/>
                </a:solidFill>
                <a:latin typeface="Microsoft YaHei"/>
                <a:cs typeface="Microsoft YaHei"/>
              </a:rPr>
              <a:t> </a:t>
            </a:r>
            <a:r>
              <a:rPr dirty="0" sz="3300">
                <a:solidFill>
                  <a:srgbClr val="1F487C"/>
                </a:solidFill>
                <a:latin typeface="Arial MT"/>
                <a:cs typeface="Arial MT"/>
              </a:rPr>
              <a:t>“&amp;”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474065" y="1800555"/>
            <a:ext cx="6605905" cy="1123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latin typeface="Microsoft YaHei"/>
                <a:cs typeface="Microsoft YaHei"/>
              </a:rPr>
              <a:t>将参与运算的两操作数各对应的二进制位进</a:t>
            </a:r>
            <a:r>
              <a:rPr dirty="0" sz="2400">
                <a:latin typeface="Microsoft YaHei"/>
                <a:cs typeface="Microsoft YaHei"/>
              </a:rPr>
              <a:t>行</a:t>
            </a:r>
            <a:r>
              <a:rPr dirty="0" sz="2400">
                <a:solidFill>
                  <a:srgbClr val="FF0000"/>
                </a:solidFill>
                <a:latin typeface="Microsoft YaHei"/>
                <a:cs typeface="Microsoft YaHei"/>
              </a:rPr>
              <a:t>与 </a:t>
            </a:r>
            <a:r>
              <a:rPr dirty="0" sz="2400">
                <a:latin typeface="Microsoft YaHei"/>
                <a:cs typeface="Microsoft YaHei"/>
              </a:rPr>
              <a:t>操作，只有</a:t>
            </a:r>
            <a:r>
              <a:rPr dirty="0" sz="2400">
                <a:solidFill>
                  <a:srgbClr val="FF0000"/>
                </a:solidFill>
                <a:latin typeface="Microsoft YaHei"/>
                <a:cs typeface="Microsoft YaHei"/>
              </a:rPr>
              <a:t>对应的两个二进位均</a:t>
            </a:r>
            <a:r>
              <a:rPr dirty="0" sz="2400" spc="5">
                <a:solidFill>
                  <a:srgbClr val="FF0000"/>
                </a:solidFill>
                <a:latin typeface="Microsoft YaHei"/>
                <a:cs typeface="Microsoft YaHei"/>
              </a:rPr>
              <a:t>为</a:t>
            </a:r>
            <a:r>
              <a:rPr dirty="0" sz="2400" spc="-5">
                <a:solidFill>
                  <a:srgbClr val="FF0000"/>
                </a:solidFill>
                <a:latin typeface="Microsoft YaHei"/>
                <a:cs typeface="Microsoft YaHei"/>
              </a:rPr>
              <a:t>1</a:t>
            </a:r>
            <a:r>
              <a:rPr dirty="0" sz="2400">
                <a:solidFill>
                  <a:srgbClr val="FF0000"/>
                </a:solidFill>
                <a:latin typeface="Microsoft YaHei"/>
                <a:cs typeface="Microsoft YaHei"/>
              </a:rPr>
              <a:t>时</a:t>
            </a:r>
            <a:r>
              <a:rPr dirty="0" sz="2400">
                <a:latin typeface="Microsoft YaHei"/>
                <a:cs typeface="Microsoft YaHei"/>
              </a:rPr>
              <a:t>，结果的对 应二进制位才为</a:t>
            </a:r>
            <a:r>
              <a:rPr dirty="0" sz="2400" spc="-5">
                <a:latin typeface="Microsoft YaHei"/>
                <a:cs typeface="Microsoft YaHei"/>
              </a:rPr>
              <a:t>1，</a:t>
            </a:r>
            <a:r>
              <a:rPr dirty="0" sz="2400">
                <a:latin typeface="Microsoft YaHei"/>
                <a:cs typeface="Microsoft YaHei"/>
              </a:rPr>
              <a:t>否则</a:t>
            </a:r>
            <a:r>
              <a:rPr dirty="0" sz="2400" spc="-5">
                <a:latin typeface="Microsoft YaHei"/>
                <a:cs typeface="Microsoft YaHei"/>
              </a:rPr>
              <a:t>为0</a:t>
            </a:r>
            <a:r>
              <a:rPr dirty="0" sz="2400">
                <a:latin typeface="Microsoft YaHei"/>
                <a:cs typeface="Microsoft YaHei"/>
              </a:rPr>
              <a:t>。</a:t>
            </a:r>
            <a:endParaRPr sz="2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1957705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按位与</a:t>
            </a:r>
            <a:r>
              <a:rPr dirty="0" sz="3300" spc="-170">
                <a:solidFill>
                  <a:srgbClr val="1F487C"/>
                </a:solidFill>
              </a:rPr>
              <a:t> </a:t>
            </a:r>
            <a:r>
              <a:rPr dirty="0" sz="3300">
                <a:solidFill>
                  <a:srgbClr val="1F487C"/>
                </a:solidFill>
                <a:latin typeface="Arial MT"/>
                <a:cs typeface="Arial MT"/>
              </a:rPr>
              <a:t>“&amp;”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402742" y="1225753"/>
            <a:ext cx="5916295" cy="30435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10">
                <a:latin typeface="Microsoft YaHei"/>
                <a:cs typeface="Microsoft YaHei"/>
              </a:rPr>
              <a:t>例如：表达式</a:t>
            </a:r>
            <a:r>
              <a:rPr dirty="0" sz="2200" spc="-5">
                <a:latin typeface="Microsoft YaHei"/>
                <a:cs typeface="Microsoft YaHei"/>
              </a:rPr>
              <a:t>“21</a:t>
            </a:r>
            <a:r>
              <a:rPr dirty="0" sz="2200" spc="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&amp;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18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10">
                <a:latin typeface="Microsoft YaHei"/>
                <a:cs typeface="Microsoft YaHei"/>
              </a:rPr>
              <a:t>”的计算结果是16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-10">
                <a:latin typeface="Microsoft YaHei"/>
                <a:cs typeface="Microsoft YaHei"/>
              </a:rPr>
              <a:t>(</a:t>
            </a:r>
            <a:r>
              <a:rPr dirty="0" sz="2200" spc="-5">
                <a:latin typeface="Microsoft YaHei"/>
                <a:cs typeface="Microsoft YaHei"/>
              </a:rPr>
              <a:t>即二进制数</a:t>
            </a:r>
            <a:r>
              <a:rPr dirty="0" sz="2200" spc="-10">
                <a:latin typeface="Microsoft YaHei"/>
                <a:cs typeface="Microsoft YaHei"/>
              </a:rPr>
              <a:t>10000)，</a:t>
            </a:r>
            <a:r>
              <a:rPr dirty="0" sz="2200" spc="-5">
                <a:latin typeface="Microsoft YaHei"/>
                <a:cs typeface="Microsoft YaHei"/>
              </a:rPr>
              <a:t>因为：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latin typeface="Microsoft YaHei"/>
                <a:cs typeface="Microsoft YaHei"/>
              </a:rPr>
              <a:t>21</a:t>
            </a:r>
            <a:r>
              <a:rPr dirty="0" sz="2200" spc="-4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用二进制表示就是：</a:t>
            </a:r>
            <a:endParaRPr sz="2200">
              <a:latin typeface="Microsoft YaHei"/>
              <a:cs typeface="Microsoft YaHei"/>
            </a:endParaRPr>
          </a:p>
          <a:p>
            <a:pPr marL="94615">
              <a:lnSpc>
                <a:spcPct val="100000"/>
              </a:lnSpc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0001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0101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18</a:t>
            </a:r>
            <a:r>
              <a:rPr dirty="0" sz="2200" spc="-4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用二进制表示就是:</a:t>
            </a:r>
            <a:endParaRPr sz="2200">
              <a:latin typeface="Microsoft YaHei"/>
              <a:cs typeface="Microsoft YaHei"/>
            </a:endParaRPr>
          </a:p>
          <a:p>
            <a:pPr marL="94615">
              <a:lnSpc>
                <a:spcPct val="100000"/>
              </a:lnSpc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0001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0010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latin typeface="Microsoft YaHei"/>
                <a:cs typeface="Microsoft YaHei"/>
              </a:rPr>
              <a:t>二者按位与所得结果是：</a:t>
            </a:r>
            <a:endParaRPr sz="2200">
              <a:latin typeface="Microsoft YaHei"/>
              <a:cs typeface="Microsoft YaHei"/>
            </a:endParaRPr>
          </a:p>
          <a:p>
            <a:pPr marL="94615">
              <a:lnSpc>
                <a:spcPct val="100000"/>
              </a:lnSpc>
              <a:spcBef>
                <a:spcPts val="5"/>
              </a:spcBef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0001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1957705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按位与</a:t>
            </a:r>
            <a:r>
              <a:rPr dirty="0" sz="3300" spc="-170">
                <a:solidFill>
                  <a:srgbClr val="1F487C"/>
                </a:solidFill>
              </a:rPr>
              <a:t> </a:t>
            </a:r>
            <a:r>
              <a:rPr dirty="0" sz="3300">
                <a:solidFill>
                  <a:srgbClr val="1F487C"/>
                </a:solidFill>
                <a:latin typeface="Arial MT"/>
                <a:cs typeface="Arial MT"/>
              </a:rPr>
              <a:t>“&amp;”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402742" y="1081531"/>
            <a:ext cx="7167880" cy="33788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latin typeface="Microsoft YaHei"/>
                <a:cs typeface="Microsoft YaHei"/>
              </a:rPr>
              <a:t>通常用来将某变量中的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某些位清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且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同时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保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留其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他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位不</a:t>
            </a:r>
            <a:r>
              <a:rPr dirty="0" sz="2200" spc="15">
                <a:solidFill>
                  <a:srgbClr val="FF0000"/>
                </a:solidFill>
                <a:latin typeface="Microsoft YaHei"/>
                <a:cs typeface="Microsoft YaHei"/>
              </a:rPr>
              <a:t>变</a:t>
            </a:r>
            <a:r>
              <a:rPr dirty="0" sz="2200" spc="-5">
                <a:latin typeface="Microsoft YaHei"/>
                <a:cs typeface="Microsoft YaHei"/>
              </a:rPr>
              <a:t>。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latin typeface="Microsoft YaHei"/>
                <a:cs typeface="Microsoft YaHei"/>
              </a:rPr>
              <a:t>也可以用</a:t>
            </a:r>
            <a:r>
              <a:rPr dirty="0" sz="2200" spc="-5">
                <a:latin typeface="Microsoft YaHei"/>
                <a:cs typeface="Microsoft YaHei"/>
              </a:rPr>
              <a:t>来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获取某变量中的某一位</a:t>
            </a:r>
            <a:r>
              <a:rPr dirty="0" sz="2200" spc="-5">
                <a:latin typeface="Microsoft YaHei"/>
                <a:cs typeface="Microsoft YaHei"/>
              </a:rPr>
              <a:t>。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4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例如，如果需要将in</a:t>
            </a:r>
            <a:r>
              <a:rPr dirty="0" sz="2200" spc="-10">
                <a:latin typeface="Microsoft YaHei"/>
                <a:cs typeface="Microsoft YaHei"/>
              </a:rPr>
              <a:t>t</a:t>
            </a:r>
            <a:r>
              <a:rPr dirty="0" sz="2200" spc="-5">
                <a:latin typeface="Microsoft YaHei"/>
                <a:cs typeface="Microsoft YaHei"/>
              </a:rPr>
              <a:t>型变量n的低</a:t>
            </a:r>
            <a:r>
              <a:rPr dirty="0" sz="2200" spc="-10">
                <a:latin typeface="Microsoft YaHei"/>
                <a:cs typeface="Microsoft YaHei"/>
              </a:rPr>
              <a:t>8</a:t>
            </a:r>
            <a:r>
              <a:rPr dirty="0" sz="2200" spc="-5">
                <a:latin typeface="Microsoft YaHei"/>
                <a:cs typeface="Microsoft YaHei"/>
              </a:rPr>
              <a:t>位全</a:t>
            </a:r>
            <a:r>
              <a:rPr dirty="0" sz="2200">
                <a:latin typeface="Microsoft YaHei"/>
                <a:cs typeface="Microsoft YaHei"/>
              </a:rPr>
              <a:t>置成</a:t>
            </a:r>
            <a:r>
              <a:rPr dirty="0" sz="2200" spc="-10">
                <a:latin typeface="Microsoft YaHei"/>
                <a:cs typeface="Microsoft YaHei"/>
              </a:rPr>
              <a:t>0</a:t>
            </a:r>
            <a:r>
              <a:rPr dirty="0" sz="2200">
                <a:latin typeface="Microsoft YaHei"/>
                <a:cs typeface="Microsoft YaHei"/>
              </a:rPr>
              <a:t>，</a:t>
            </a:r>
            <a:r>
              <a:rPr dirty="0" sz="2200" spc="-5">
                <a:latin typeface="Microsoft YaHei"/>
                <a:cs typeface="Microsoft YaHei"/>
              </a:rPr>
              <a:t>而其</a:t>
            </a:r>
            <a:r>
              <a:rPr dirty="0" sz="2200">
                <a:latin typeface="Microsoft YaHei"/>
                <a:cs typeface="Microsoft YaHei"/>
              </a:rPr>
              <a:t>余</a:t>
            </a:r>
            <a:r>
              <a:rPr dirty="0" sz="2200" spc="-5">
                <a:latin typeface="Microsoft YaHei"/>
                <a:cs typeface="Microsoft YaHei"/>
              </a:rPr>
              <a:t>位</a:t>
            </a:r>
            <a:endParaRPr sz="2200">
              <a:latin typeface="Microsoft YaHei"/>
              <a:cs typeface="Microsoft YaHei"/>
            </a:endParaRPr>
          </a:p>
          <a:p>
            <a:pPr marL="12700" marR="4636770">
              <a:lnSpc>
                <a:spcPct val="100000"/>
              </a:lnSpc>
            </a:pPr>
            <a:r>
              <a:rPr dirty="0" sz="2200" spc="-10">
                <a:latin typeface="Microsoft YaHei"/>
                <a:cs typeface="Microsoft YaHei"/>
              </a:rPr>
              <a:t>不变，则可以执行：  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n = n &amp;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0xffffff00; 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也可以写成：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n</a:t>
            </a:r>
            <a:r>
              <a:rPr dirty="0" sz="2200" spc="-3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&amp;=</a:t>
            </a:r>
            <a:r>
              <a:rPr dirty="0" sz="2200" spc="-2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0xffffff00;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latin typeface="Microsoft YaHei"/>
                <a:cs typeface="Microsoft YaHei"/>
              </a:rPr>
              <a:t>如果</a:t>
            </a:r>
            <a:r>
              <a:rPr dirty="0" sz="2200" spc="-5">
                <a:latin typeface="Microsoft YaHei"/>
                <a:cs typeface="Microsoft YaHei"/>
              </a:rPr>
              <a:t>n</a:t>
            </a:r>
            <a:r>
              <a:rPr dirty="0" sz="2200" spc="-10">
                <a:latin typeface="Microsoft YaHei"/>
                <a:cs typeface="Microsoft YaHei"/>
              </a:rPr>
              <a:t>是</a:t>
            </a:r>
            <a:r>
              <a:rPr dirty="0" sz="2200" spc="-5">
                <a:latin typeface="Microsoft YaHei"/>
                <a:cs typeface="Microsoft YaHei"/>
              </a:rPr>
              <a:t>sho</a:t>
            </a:r>
            <a:r>
              <a:rPr dirty="0" sz="2200" spc="60">
                <a:latin typeface="Microsoft YaHei"/>
                <a:cs typeface="Microsoft YaHei"/>
              </a:rPr>
              <a:t>r</a:t>
            </a:r>
            <a:r>
              <a:rPr dirty="0" sz="2200" spc="-5">
                <a:latin typeface="Microsoft YaHei"/>
                <a:cs typeface="Microsoft YaHei"/>
              </a:rPr>
              <a:t>t</a:t>
            </a:r>
            <a:r>
              <a:rPr dirty="0" sz="2200" spc="-10">
                <a:latin typeface="Microsoft YaHei"/>
                <a:cs typeface="Microsoft YaHei"/>
              </a:rPr>
              <a:t>类型的，则只需执行：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n</a:t>
            </a:r>
            <a:r>
              <a:rPr dirty="0" sz="2200" spc="-3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&amp;=</a:t>
            </a:r>
            <a:r>
              <a:rPr dirty="0" sz="2200" spc="-2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0xff00;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159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为什么需要函数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8481059" y="4813366"/>
            <a:ext cx="1530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4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9590" y="1731010"/>
            <a:ext cx="8156575" cy="155194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写了一段牛顿迭代法求</a:t>
            </a:r>
            <a:r>
              <a:rPr dirty="0" sz="2000" spc="-15">
                <a:latin typeface="Microsoft YaHei"/>
                <a:cs typeface="Microsoft YaHei"/>
              </a:rPr>
              <a:t>平</a:t>
            </a:r>
            <a:r>
              <a:rPr dirty="0" sz="2000">
                <a:latin typeface="Microsoft YaHei"/>
                <a:cs typeface="Microsoft YaHei"/>
              </a:rPr>
              <a:t>方根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代码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程序</a:t>
            </a:r>
            <a:r>
              <a:rPr dirty="0" sz="2000" spc="-15">
                <a:latin typeface="Microsoft YaHei"/>
                <a:cs typeface="Microsoft YaHei"/>
              </a:rPr>
              <a:t>里</a:t>
            </a:r>
            <a:r>
              <a:rPr dirty="0" sz="2000">
                <a:latin typeface="Microsoft YaHei"/>
                <a:cs typeface="Microsoft YaHei"/>
              </a:rPr>
              <a:t>面无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地方</a:t>
            </a:r>
            <a:r>
              <a:rPr dirty="0" sz="2000" spc="-15">
                <a:latin typeface="Microsoft YaHei"/>
                <a:cs typeface="Microsoft YaHei"/>
              </a:rPr>
              <a:t>都</a:t>
            </a:r>
            <a:r>
              <a:rPr dirty="0" sz="2000">
                <a:latin typeface="Microsoft YaHei"/>
                <a:cs typeface="Microsoft YaHei"/>
              </a:rPr>
              <a:t>要求</a:t>
            </a:r>
            <a:r>
              <a:rPr dirty="0" sz="2000" spc="-15">
                <a:latin typeface="Microsoft YaHei"/>
                <a:cs typeface="Microsoft YaHei"/>
              </a:rPr>
              <a:t>平</a:t>
            </a:r>
            <a:r>
              <a:rPr dirty="0" sz="2000">
                <a:latin typeface="Microsoft YaHei"/>
                <a:cs typeface="Microsoft YaHei"/>
              </a:rPr>
              <a:t>方</a:t>
            </a:r>
            <a:r>
              <a:rPr dirty="0" sz="2000" spc="10">
                <a:latin typeface="Microsoft YaHei"/>
                <a:cs typeface="Microsoft YaHei"/>
              </a:rPr>
              <a:t>根</a:t>
            </a:r>
            <a:r>
              <a:rPr dirty="0" sz="2000">
                <a:latin typeface="Microsoft YaHei"/>
                <a:cs typeface="Microsoft YaHei"/>
              </a:rPr>
              <a:t>, </a:t>
            </a:r>
            <a:r>
              <a:rPr dirty="0" sz="2000" spc="-58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难道需要的地方都把这</a:t>
            </a:r>
            <a:r>
              <a:rPr dirty="0" sz="2000" spc="-15">
                <a:latin typeface="Microsoft YaHei"/>
                <a:cs typeface="Microsoft YaHei"/>
              </a:rPr>
              <a:t>段</a:t>
            </a:r>
            <a:r>
              <a:rPr dirty="0" sz="2000">
                <a:latin typeface="Microsoft YaHei"/>
                <a:cs typeface="Microsoft YaHei"/>
              </a:rPr>
              <a:t>代码</a:t>
            </a:r>
            <a:r>
              <a:rPr dirty="0" sz="2000" spc="-15">
                <a:latin typeface="Microsoft YaHei"/>
                <a:cs typeface="Microsoft YaHei"/>
              </a:rPr>
              <a:t>拷</a:t>
            </a:r>
            <a:r>
              <a:rPr dirty="0" sz="2000">
                <a:latin typeface="Microsoft YaHei"/>
                <a:cs typeface="Microsoft YaHei"/>
              </a:rPr>
              <a:t>贝一</a:t>
            </a:r>
            <a:r>
              <a:rPr dirty="0" sz="2000" spc="-15">
                <a:latin typeface="Microsoft YaHei"/>
                <a:cs typeface="Microsoft YaHei"/>
              </a:rPr>
              <a:t>遍</a:t>
            </a:r>
            <a:r>
              <a:rPr dirty="0" sz="2000">
                <a:latin typeface="Microsoft YaHei"/>
                <a:cs typeface="Microsoft YaHei"/>
              </a:rPr>
              <a:t>？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85"/>
              </a:spcBef>
              <a:buFont typeface="Wingdings"/>
              <a:buChar char=""/>
            </a:pPr>
            <a:endParaRPr sz="1250">
              <a:latin typeface="Microsoft YaHei"/>
              <a:cs typeface="Microsoft YaHei"/>
            </a:endParaRPr>
          </a:p>
          <a:p>
            <a:pPr marL="12700" marR="75565">
              <a:lnSpc>
                <a:spcPct val="100499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一个数十万行的程序，</a:t>
            </a:r>
            <a:r>
              <a:rPr dirty="0" sz="2000" spc="-15">
                <a:latin typeface="Microsoft YaHei"/>
                <a:cs typeface="Microsoft YaHei"/>
              </a:rPr>
              <a:t>都</a:t>
            </a:r>
            <a:r>
              <a:rPr dirty="0" sz="2000">
                <a:latin typeface="Microsoft YaHei"/>
                <a:cs typeface="Microsoft YaHei"/>
              </a:rPr>
              <a:t>写在</a:t>
            </a:r>
            <a:r>
              <a:rPr dirty="0" sz="2000" spc="-25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main</a:t>
            </a:r>
            <a:r>
              <a:rPr dirty="0" sz="2000">
                <a:latin typeface="Microsoft YaHei"/>
                <a:cs typeface="Microsoft YaHei"/>
              </a:rPr>
              <a:t>里面？</a:t>
            </a:r>
            <a:r>
              <a:rPr dirty="0" sz="2000" spc="-1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数百个程序员如何合写一个 </a:t>
            </a:r>
            <a:r>
              <a:rPr dirty="0" sz="2000" spc="-5">
                <a:latin typeface="Microsoft YaHei"/>
                <a:cs typeface="Microsoft YaHei"/>
              </a:rPr>
              <a:t>main?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1957705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按位与</a:t>
            </a:r>
            <a:r>
              <a:rPr dirty="0" sz="3300" spc="-170">
                <a:solidFill>
                  <a:srgbClr val="1F487C"/>
                </a:solidFill>
              </a:rPr>
              <a:t> </a:t>
            </a:r>
            <a:r>
              <a:rPr dirty="0" sz="3300">
                <a:solidFill>
                  <a:srgbClr val="1F487C"/>
                </a:solidFill>
                <a:latin typeface="Arial MT"/>
                <a:cs typeface="Arial MT"/>
              </a:rPr>
              <a:t>“&amp;”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729485"/>
            <a:ext cx="7964170" cy="2616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latin typeface="Microsoft YaHei"/>
                <a:cs typeface="Microsoft YaHei"/>
              </a:rPr>
              <a:t>如何判断一个</a:t>
            </a:r>
            <a:r>
              <a:rPr dirty="0" sz="2400" spc="-5">
                <a:latin typeface="Microsoft YaHei"/>
                <a:cs typeface="Microsoft YaHei"/>
              </a:rPr>
              <a:t>in</a:t>
            </a:r>
            <a:r>
              <a:rPr dirty="0" sz="2400" spc="5">
                <a:latin typeface="Microsoft YaHei"/>
                <a:cs typeface="Microsoft YaHei"/>
              </a:rPr>
              <a:t>t</a:t>
            </a:r>
            <a:r>
              <a:rPr dirty="0" sz="2400">
                <a:latin typeface="Microsoft YaHei"/>
                <a:cs typeface="Microsoft YaHei"/>
              </a:rPr>
              <a:t>型变</a:t>
            </a:r>
            <a:r>
              <a:rPr dirty="0" sz="2400" spc="-5">
                <a:latin typeface="Microsoft YaHei"/>
                <a:cs typeface="Microsoft YaHei"/>
              </a:rPr>
              <a:t>量n</a:t>
            </a:r>
            <a:r>
              <a:rPr dirty="0" sz="2400">
                <a:latin typeface="Microsoft YaHei"/>
                <a:cs typeface="Microsoft YaHei"/>
              </a:rPr>
              <a:t>的第</a:t>
            </a:r>
            <a:r>
              <a:rPr dirty="0" sz="2400" spc="-5">
                <a:latin typeface="Microsoft YaHei"/>
                <a:cs typeface="Microsoft YaHei"/>
              </a:rPr>
              <a:t>7</a:t>
            </a:r>
            <a:r>
              <a:rPr dirty="0" sz="2400">
                <a:latin typeface="Microsoft YaHei"/>
                <a:cs typeface="Microsoft YaHei"/>
              </a:rPr>
              <a:t>位（从右往左，</a:t>
            </a:r>
            <a:r>
              <a:rPr dirty="0" sz="2400" spc="-15">
                <a:latin typeface="Microsoft YaHei"/>
                <a:cs typeface="Microsoft YaHei"/>
              </a:rPr>
              <a:t>从</a:t>
            </a:r>
            <a:r>
              <a:rPr dirty="0" sz="2400" spc="-5">
                <a:latin typeface="Microsoft YaHei"/>
                <a:cs typeface="Microsoft YaHei"/>
              </a:rPr>
              <a:t>0</a:t>
            </a:r>
            <a:r>
              <a:rPr dirty="0" sz="2400">
                <a:latin typeface="Microsoft YaHei"/>
                <a:cs typeface="Microsoft YaHei"/>
              </a:rPr>
              <a:t>开始数） </a:t>
            </a:r>
            <a:r>
              <a:rPr dirty="0" sz="2400" spc="-5">
                <a:latin typeface="Microsoft YaHei"/>
                <a:cs typeface="Microsoft YaHei"/>
              </a:rPr>
              <a:t>是否</a:t>
            </a:r>
            <a:r>
              <a:rPr dirty="0" sz="2400">
                <a:latin typeface="Microsoft YaHei"/>
                <a:cs typeface="Microsoft YaHei"/>
              </a:rPr>
              <a:t>是1</a:t>
            </a:r>
            <a:r>
              <a:rPr dirty="0" sz="2400" spc="-10">
                <a:latin typeface="Microsoft YaHei"/>
                <a:cs typeface="Microsoft YaHei"/>
              </a:rPr>
              <a:t> </a:t>
            </a:r>
            <a:r>
              <a:rPr dirty="0" sz="2400">
                <a:latin typeface="Microsoft YaHei"/>
                <a:cs typeface="Microsoft YaHei"/>
              </a:rPr>
              <a:t>?</a:t>
            </a:r>
            <a:endParaRPr sz="24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700">
              <a:latin typeface="Microsoft YaHei"/>
              <a:cs typeface="Microsoft YaHei"/>
            </a:endParaRPr>
          </a:p>
          <a:p>
            <a:pPr marL="85725">
              <a:lnSpc>
                <a:spcPct val="100000"/>
              </a:lnSpc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只需看表达式</a:t>
            </a:r>
            <a:r>
              <a:rPr dirty="0" sz="2000" spc="-3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“n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&amp;</a:t>
            </a:r>
            <a:r>
              <a:rPr dirty="0" sz="2000" spc="-3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0x80”的值是否等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于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0x80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即可。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600">
              <a:latin typeface="Microsoft YaHei"/>
              <a:cs typeface="Microsoft YaHei"/>
            </a:endParaRPr>
          </a:p>
          <a:p>
            <a:pPr marL="85725">
              <a:lnSpc>
                <a:spcPct val="100000"/>
              </a:lnSpc>
              <a:tabLst>
                <a:tab pos="872490" algn="l"/>
              </a:tabLst>
            </a:pPr>
            <a:r>
              <a:rPr dirty="0" sz="2000" spc="-5">
                <a:latin typeface="Microsoft YaHei"/>
                <a:cs typeface="Microsoft YaHei"/>
              </a:rPr>
              <a:t>0x80:	</a:t>
            </a:r>
            <a:r>
              <a:rPr dirty="0" sz="2000">
                <a:latin typeface="Microsoft YaHei"/>
                <a:cs typeface="Microsoft YaHei"/>
              </a:rPr>
              <a:t>1000</a:t>
            </a:r>
            <a:r>
              <a:rPr dirty="0" sz="2000" spc="-60">
                <a:latin typeface="Microsoft YaHei"/>
                <a:cs typeface="Microsoft YaHei"/>
              </a:rPr>
              <a:t> </a:t>
            </a:r>
            <a:r>
              <a:rPr dirty="0" sz="2000" spc="-5">
                <a:latin typeface="Microsoft YaHei"/>
                <a:cs typeface="Microsoft YaHei"/>
              </a:rPr>
              <a:t>0000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0063" y="107441"/>
            <a:ext cx="1786889" cy="528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  <a:latin typeface="Microsoft YaHei"/>
                <a:cs typeface="Microsoft YaHei"/>
              </a:rPr>
              <a:t>按位或</a:t>
            </a:r>
            <a:r>
              <a:rPr dirty="0" sz="3300" spc="-170">
                <a:solidFill>
                  <a:srgbClr val="1F487C"/>
                </a:solidFill>
                <a:latin typeface="Microsoft YaHei"/>
                <a:cs typeface="Microsoft YaHei"/>
              </a:rPr>
              <a:t> </a:t>
            </a:r>
            <a:r>
              <a:rPr dirty="0" sz="3300">
                <a:solidFill>
                  <a:srgbClr val="1F487C"/>
                </a:solidFill>
                <a:latin typeface="Arial MT"/>
                <a:cs typeface="Arial MT"/>
              </a:rPr>
              <a:t>“|”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729485"/>
            <a:ext cx="6732270" cy="1123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latin typeface="Microsoft YaHei"/>
                <a:cs typeface="Microsoft YaHei"/>
              </a:rPr>
              <a:t>将参与运算的两操作数各对应的二进制位进</a:t>
            </a:r>
            <a:r>
              <a:rPr dirty="0" sz="2400" spc="5">
                <a:latin typeface="Microsoft YaHei"/>
                <a:cs typeface="Microsoft YaHei"/>
              </a:rPr>
              <a:t>行</a:t>
            </a:r>
            <a:r>
              <a:rPr dirty="0" sz="2400">
                <a:solidFill>
                  <a:srgbClr val="FF0000"/>
                </a:solidFill>
                <a:latin typeface="Microsoft YaHei"/>
                <a:cs typeface="Microsoft YaHei"/>
              </a:rPr>
              <a:t>或</a:t>
            </a:r>
            <a:r>
              <a:rPr dirty="0" sz="2400">
                <a:latin typeface="Microsoft YaHei"/>
                <a:cs typeface="Microsoft YaHei"/>
              </a:rPr>
              <a:t>操 </a:t>
            </a:r>
            <a:r>
              <a:rPr dirty="0" sz="2400" spc="-5">
                <a:latin typeface="Microsoft YaHei"/>
                <a:cs typeface="Microsoft YaHei"/>
              </a:rPr>
              <a:t>作，只有对应的两个二进位都</a:t>
            </a:r>
            <a:r>
              <a:rPr dirty="0" sz="2400">
                <a:latin typeface="Microsoft YaHei"/>
                <a:cs typeface="Microsoft YaHei"/>
              </a:rPr>
              <a:t>为</a:t>
            </a:r>
            <a:r>
              <a:rPr dirty="0" sz="2400" spc="-5">
                <a:latin typeface="Microsoft YaHei"/>
                <a:cs typeface="Microsoft YaHei"/>
              </a:rPr>
              <a:t>0时，结果的对应 </a:t>
            </a:r>
            <a:r>
              <a:rPr dirty="0" sz="2400">
                <a:latin typeface="Microsoft YaHei"/>
                <a:cs typeface="Microsoft YaHei"/>
              </a:rPr>
              <a:t>二进制位才是</a:t>
            </a:r>
            <a:r>
              <a:rPr dirty="0" sz="2400" spc="-5">
                <a:latin typeface="Microsoft YaHei"/>
                <a:cs typeface="Microsoft YaHei"/>
              </a:rPr>
              <a:t>0，</a:t>
            </a:r>
            <a:r>
              <a:rPr dirty="0" sz="2400">
                <a:latin typeface="Microsoft YaHei"/>
                <a:cs typeface="Microsoft YaHei"/>
              </a:rPr>
              <a:t>否则为</a:t>
            </a:r>
            <a:r>
              <a:rPr dirty="0" sz="2400" spc="-5">
                <a:latin typeface="Microsoft YaHei"/>
                <a:cs typeface="Microsoft YaHei"/>
              </a:rPr>
              <a:t>1</a:t>
            </a:r>
            <a:r>
              <a:rPr dirty="0" sz="2400">
                <a:latin typeface="Microsoft YaHei"/>
                <a:cs typeface="Microsoft YaHei"/>
              </a:rPr>
              <a:t>。</a:t>
            </a:r>
            <a:endParaRPr sz="2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1786889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按位或</a:t>
            </a:r>
            <a:r>
              <a:rPr dirty="0" sz="3300" spc="-170">
                <a:solidFill>
                  <a:srgbClr val="1F487C"/>
                </a:solidFill>
              </a:rPr>
              <a:t> </a:t>
            </a:r>
            <a:r>
              <a:rPr dirty="0" sz="3300">
                <a:solidFill>
                  <a:srgbClr val="1F487C"/>
                </a:solidFill>
                <a:latin typeface="Arial MT"/>
                <a:cs typeface="Arial MT"/>
              </a:rPr>
              <a:t>“|”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370152"/>
            <a:ext cx="6710045" cy="17024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342900">
              <a:lnSpc>
                <a:spcPct val="100000"/>
              </a:lnSpc>
              <a:spcBef>
                <a:spcPts val="95"/>
              </a:spcBef>
            </a:pPr>
            <a:r>
              <a:rPr dirty="0" sz="2200" spc="-10">
                <a:latin typeface="Microsoft YaHei"/>
                <a:cs typeface="Microsoft YaHei"/>
              </a:rPr>
              <a:t>例如：表达式</a:t>
            </a:r>
            <a:r>
              <a:rPr dirty="0" sz="2200" spc="-5">
                <a:latin typeface="Microsoft YaHei"/>
                <a:cs typeface="Microsoft YaHei"/>
              </a:rPr>
              <a:t>“21</a:t>
            </a:r>
            <a:r>
              <a:rPr dirty="0" sz="2200" spc="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|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10">
                <a:latin typeface="Microsoft YaHei"/>
                <a:cs typeface="Microsoft YaHei"/>
              </a:rPr>
              <a:t>18</a:t>
            </a:r>
            <a:r>
              <a:rPr dirty="0" sz="2200" spc="-20">
                <a:latin typeface="Microsoft YaHei"/>
                <a:cs typeface="Microsoft YaHei"/>
              </a:rPr>
              <a:t> </a:t>
            </a:r>
            <a:r>
              <a:rPr dirty="0" sz="2200">
                <a:latin typeface="Microsoft YaHei"/>
                <a:cs typeface="Microsoft YaHei"/>
              </a:rPr>
              <a:t>”</a:t>
            </a:r>
            <a:r>
              <a:rPr dirty="0" sz="2200" spc="-10">
                <a:latin typeface="Microsoft YaHei"/>
                <a:cs typeface="Microsoft YaHei"/>
              </a:rPr>
              <a:t>的值是23，因为：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5"/>
              </a:spcBef>
            </a:pPr>
            <a:endParaRPr sz="14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866140" algn="l"/>
              </a:tabLst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21：	0000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0001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0101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866140" algn="l"/>
              </a:tabLst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18：	0000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0001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0010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21|18: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0001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0111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1786889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按位或</a:t>
            </a:r>
            <a:r>
              <a:rPr dirty="0" sz="3300" spc="-170">
                <a:solidFill>
                  <a:srgbClr val="1F487C"/>
                </a:solidFill>
              </a:rPr>
              <a:t> </a:t>
            </a:r>
            <a:r>
              <a:rPr dirty="0" sz="3300">
                <a:solidFill>
                  <a:srgbClr val="1F487C"/>
                </a:solidFill>
                <a:latin typeface="Arial MT"/>
                <a:cs typeface="Arial MT"/>
              </a:rPr>
              <a:t>“|”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370152"/>
            <a:ext cx="6786880" cy="30740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342900">
              <a:lnSpc>
                <a:spcPct val="100000"/>
              </a:lnSpc>
              <a:spcBef>
                <a:spcPts val="95"/>
              </a:spcBef>
            </a:pPr>
            <a:r>
              <a:rPr dirty="0" sz="2200" spc="-10">
                <a:latin typeface="Microsoft YaHei"/>
                <a:cs typeface="Microsoft YaHei"/>
              </a:rPr>
              <a:t>按位或运算通常用</a:t>
            </a:r>
            <a:r>
              <a:rPr dirty="0" sz="2200" spc="-5">
                <a:latin typeface="Microsoft YaHei"/>
                <a:cs typeface="Microsoft YaHei"/>
              </a:rPr>
              <a:t>来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将某变量中的某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些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位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置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1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且保留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其他位不变</a:t>
            </a:r>
            <a:r>
              <a:rPr dirty="0" sz="2200" spc="-5">
                <a:latin typeface="Microsoft YaHei"/>
                <a:cs typeface="Microsoft YaHei"/>
              </a:rPr>
              <a:t>。</a:t>
            </a:r>
            <a:endParaRPr sz="2200">
              <a:latin typeface="Microsoft YaHei"/>
              <a:cs typeface="Microsoft YaHei"/>
            </a:endParaRPr>
          </a:p>
          <a:p>
            <a:pPr marL="12700" marR="5080" indent="33020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例如，如果需要将in</a:t>
            </a:r>
            <a:r>
              <a:rPr dirty="0" sz="2200" spc="-10">
                <a:latin typeface="Microsoft YaHei"/>
                <a:cs typeface="Microsoft YaHei"/>
              </a:rPr>
              <a:t>t</a:t>
            </a:r>
            <a:r>
              <a:rPr dirty="0" sz="2200" spc="-5">
                <a:latin typeface="Microsoft YaHei"/>
                <a:cs typeface="Microsoft YaHei"/>
              </a:rPr>
              <a:t>型变量n的低</a:t>
            </a:r>
            <a:r>
              <a:rPr dirty="0" sz="2200" spc="-10">
                <a:latin typeface="Microsoft YaHei"/>
                <a:cs typeface="Microsoft YaHei"/>
              </a:rPr>
              <a:t>8</a:t>
            </a:r>
            <a:r>
              <a:rPr dirty="0" sz="2200" spc="-5">
                <a:latin typeface="Microsoft YaHei"/>
                <a:cs typeface="Microsoft YaHei"/>
              </a:rPr>
              <a:t>位全置</a:t>
            </a:r>
            <a:r>
              <a:rPr dirty="0" sz="2200" spc="5">
                <a:latin typeface="Microsoft YaHei"/>
                <a:cs typeface="Microsoft YaHei"/>
              </a:rPr>
              <a:t>成</a:t>
            </a:r>
            <a:r>
              <a:rPr dirty="0" sz="2200" spc="-10">
                <a:latin typeface="Microsoft YaHei"/>
                <a:cs typeface="Microsoft YaHei"/>
              </a:rPr>
              <a:t>1</a:t>
            </a:r>
            <a:r>
              <a:rPr dirty="0" sz="2200" spc="-5">
                <a:latin typeface="Microsoft YaHei"/>
                <a:cs typeface="Microsoft YaHei"/>
              </a:rPr>
              <a:t>，</a:t>
            </a:r>
            <a:r>
              <a:rPr dirty="0" sz="2200">
                <a:latin typeface="Microsoft YaHei"/>
                <a:cs typeface="Microsoft YaHei"/>
              </a:rPr>
              <a:t>而</a:t>
            </a:r>
            <a:r>
              <a:rPr dirty="0" sz="2200" spc="-5">
                <a:latin typeface="Microsoft YaHei"/>
                <a:cs typeface="Microsoft YaHei"/>
              </a:rPr>
              <a:t>其 </a:t>
            </a:r>
            <a:r>
              <a:rPr dirty="0" sz="2200" spc="-5">
                <a:latin typeface="Microsoft YaHei"/>
                <a:cs typeface="Microsoft YaHei"/>
              </a:rPr>
              <a:t>余位不变，则可以执行：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8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400" spc="-5">
                <a:solidFill>
                  <a:srgbClr val="FF0000"/>
                </a:solidFill>
                <a:latin typeface="Arial MT"/>
                <a:cs typeface="Arial MT"/>
              </a:rPr>
              <a:t>n</a:t>
            </a:r>
            <a:r>
              <a:rPr dirty="0" sz="2400" spc="-25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400" spc="-5">
                <a:solidFill>
                  <a:srgbClr val="FF0000"/>
                </a:solidFill>
                <a:latin typeface="Arial MT"/>
                <a:cs typeface="Arial MT"/>
              </a:rPr>
              <a:t>|=</a:t>
            </a:r>
            <a:r>
              <a:rPr dirty="0" sz="2400" spc="-2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400" spc="-15">
                <a:solidFill>
                  <a:srgbClr val="FF0000"/>
                </a:solidFill>
                <a:latin typeface="Arial MT"/>
                <a:cs typeface="Arial MT"/>
              </a:rPr>
              <a:t>0xff;</a:t>
            </a:r>
            <a:endParaRPr sz="2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200" spc="10">
                <a:latin typeface="Microsoft YaHei"/>
                <a:cs typeface="Microsoft YaHei"/>
              </a:rPr>
              <a:t>0xff:</a:t>
            </a:r>
            <a:r>
              <a:rPr dirty="0" sz="2200" spc="-20">
                <a:latin typeface="Microsoft YaHei"/>
                <a:cs typeface="Microsoft YaHei"/>
              </a:rPr>
              <a:t> </a:t>
            </a:r>
            <a:r>
              <a:rPr dirty="0" sz="2200" spc="-10">
                <a:latin typeface="Microsoft YaHei"/>
                <a:cs typeface="Microsoft YaHei"/>
              </a:rPr>
              <a:t>1111</a:t>
            </a:r>
            <a:r>
              <a:rPr dirty="0" sz="2200" spc="-25">
                <a:latin typeface="Microsoft YaHei"/>
                <a:cs typeface="Microsoft YaHei"/>
              </a:rPr>
              <a:t> </a:t>
            </a:r>
            <a:r>
              <a:rPr dirty="0" sz="2200" spc="-10">
                <a:latin typeface="Microsoft YaHei"/>
                <a:cs typeface="Microsoft YaHei"/>
              </a:rPr>
              <a:t>1111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2294890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按位异或</a:t>
            </a:r>
            <a:r>
              <a:rPr dirty="0" sz="3300" spc="-165">
                <a:solidFill>
                  <a:srgbClr val="1F487C"/>
                </a:solidFill>
              </a:rPr>
              <a:t> </a:t>
            </a:r>
            <a:r>
              <a:rPr dirty="0" sz="3300">
                <a:solidFill>
                  <a:srgbClr val="1F487C"/>
                </a:solidFill>
                <a:latin typeface="Arial MT"/>
                <a:cs typeface="Arial MT"/>
              </a:rPr>
              <a:t>“^”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24739" y="1481709"/>
            <a:ext cx="7001509" cy="27082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latin typeface="Microsoft YaHei"/>
                <a:cs typeface="Microsoft YaHei"/>
              </a:rPr>
              <a:t>将参与运算的两操作数各对应的二</a:t>
            </a:r>
            <a:r>
              <a:rPr dirty="0" sz="2200">
                <a:latin typeface="Microsoft YaHei"/>
                <a:cs typeface="Microsoft YaHei"/>
              </a:rPr>
              <a:t>进</a:t>
            </a:r>
            <a:r>
              <a:rPr dirty="0" sz="2200" spc="-5">
                <a:latin typeface="Microsoft YaHei"/>
                <a:cs typeface="Microsoft YaHei"/>
              </a:rPr>
              <a:t>制位</a:t>
            </a:r>
            <a:r>
              <a:rPr dirty="0" sz="2200">
                <a:latin typeface="Microsoft YaHei"/>
                <a:cs typeface="Microsoft YaHei"/>
              </a:rPr>
              <a:t>进</a:t>
            </a:r>
            <a:r>
              <a:rPr dirty="0" sz="2200" spc="-5">
                <a:latin typeface="Microsoft YaHei"/>
                <a:cs typeface="Microsoft YaHei"/>
              </a:rPr>
              <a:t>行异</a:t>
            </a:r>
            <a:r>
              <a:rPr dirty="0" sz="2200">
                <a:latin typeface="Microsoft YaHei"/>
                <a:cs typeface="Microsoft YaHei"/>
              </a:rPr>
              <a:t>或</a:t>
            </a:r>
            <a:r>
              <a:rPr dirty="0" sz="2200" spc="-5">
                <a:latin typeface="Microsoft YaHei"/>
                <a:cs typeface="Microsoft YaHei"/>
              </a:rPr>
              <a:t>操作， </a:t>
            </a:r>
            <a:r>
              <a:rPr dirty="0" sz="2200" spc="-10">
                <a:latin typeface="Microsoft YaHei"/>
                <a:cs typeface="Microsoft YaHei"/>
              </a:rPr>
              <a:t>即只有对应的两个二进位不相同时</a:t>
            </a:r>
            <a:r>
              <a:rPr dirty="0" sz="2200">
                <a:latin typeface="Microsoft YaHei"/>
                <a:cs typeface="Microsoft YaHei"/>
              </a:rPr>
              <a:t>，</a:t>
            </a:r>
            <a:r>
              <a:rPr dirty="0" sz="2200" spc="-10">
                <a:latin typeface="Microsoft YaHei"/>
                <a:cs typeface="Microsoft YaHei"/>
              </a:rPr>
              <a:t>结果</a:t>
            </a:r>
            <a:r>
              <a:rPr dirty="0" sz="2200">
                <a:latin typeface="Microsoft YaHei"/>
                <a:cs typeface="Microsoft YaHei"/>
              </a:rPr>
              <a:t>的</a:t>
            </a:r>
            <a:r>
              <a:rPr dirty="0" sz="2200" spc="-10">
                <a:latin typeface="Microsoft YaHei"/>
                <a:cs typeface="Microsoft YaHei"/>
              </a:rPr>
              <a:t>对应</a:t>
            </a:r>
            <a:r>
              <a:rPr dirty="0" sz="2200">
                <a:latin typeface="Microsoft YaHei"/>
                <a:cs typeface="Microsoft YaHei"/>
              </a:rPr>
              <a:t>二</a:t>
            </a:r>
            <a:r>
              <a:rPr dirty="0" sz="2200" spc="-10">
                <a:latin typeface="Microsoft YaHei"/>
                <a:cs typeface="Microsoft YaHei"/>
              </a:rPr>
              <a:t>进制 </a:t>
            </a:r>
            <a:r>
              <a:rPr dirty="0" sz="2200" spc="-5">
                <a:latin typeface="Microsoft YaHei"/>
                <a:cs typeface="Microsoft YaHei"/>
              </a:rPr>
              <a:t> 位才是</a:t>
            </a:r>
            <a:r>
              <a:rPr dirty="0" sz="2200" spc="-10">
                <a:latin typeface="Microsoft YaHei"/>
                <a:cs typeface="Microsoft YaHei"/>
              </a:rPr>
              <a:t>1，</a:t>
            </a:r>
            <a:r>
              <a:rPr dirty="0" sz="2200" spc="-5">
                <a:latin typeface="Microsoft YaHei"/>
                <a:cs typeface="Microsoft YaHei"/>
              </a:rPr>
              <a:t>否则为</a:t>
            </a:r>
            <a:r>
              <a:rPr dirty="0" sz="2200" spc="-10">
                <a:latin typeface="Microsoft YaHei"/>
                <a:cs typeface="Microsoft YaHei"/>
              </a:rPr>
              <a:t>0</a:t>
            </a:r>
            <a:r>
              <a:rPr dirty="0" sz="2200" spc="-5">
                <a:latin typeface="Microsoft YaHei"/>
                <a:cs typeface="Microsoft YaHei"/>
              </a:rPr>
              <a:t>。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例如：表达式“21 ^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18</a:t>
            </a:r>
            <a:r>
              <a:rPr dirty="0" sz="2200" spc="-40">
                <a:latin typeface="Microsoft YaHei"/>
                <a:cs typeface="Microsoft YaHei"/>
              </a:rPr>
              <a:t> </a:t>
            </a:r>
            <a:r>
              <a:rPr dirty="0" sz="2200">
                <a:latin typeface="Microsoft YaHei"/>
                <a:cs typeface="Microsoft YaHei"/>
              </a:rPr>
              <a:t>”</a:t>
            </a:r>
            <a:r>
              <a:rPr dirty="0" sz="2200" spc="-5">
                <a:latin typeface="Microsoft YaHei"/>
                <a:cs typeface="Microsoft YaHei"/>
              </a:rPr>
              <a:t>的值是</a:t>
            </a:r>
            <a:r>
              <a:rPr dirty="0" sz="2200" spc="-10">
                <a:latin typeface="Microsoft YaHei"/>
                <a:cs typeface="Microsoft YaHei"/>
              </a:rPr>
              <a:t>7(</a:t>
            </a:r>
            <a:r>
              <a:rPr dirty="0" sz="2200" spc="-5">
                <a:latin typeface="Microsoft YaHei"/>
                <a:cs typeface="Microsoft YaHei"/>
              </a:rPr>
              <a:t>即二进制数111)。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4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866140" algn="l"/>
              </a:tabLst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21：	0000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0001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0101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866140" algn="l"/>
              </a:tabLst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18：	0000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0001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0010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21^18:</a:t>
            </a:r>
            <a:r>
              <a:rPr dirty="0" sz="2200" spc="1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0111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2294890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按位异或</a:t>
            </a:r>
            <a:r>
              <a:rPr dirty="0" sz="3300" spc="-165">
                <a:solidFill>
                  <a:srgbClr val="1F487C"/>
                </a:solidFill>
              </a:rPr>
              <a:t> </a:t>
            </a:r>
            <a:r>
              <a:rPr dirty="0" sz="3300">
                <a:solidFill>
                  <a:srgbClr val="1F487C"/>
                </a:solidFill>
                <a:latin typeface="Arial MT"/>
                <a:cs typeface="Arial MT"/>
              </a:rPr>
              <a:t>“^”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514678"/>
            <a:ext cx="6774815" cy="27387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342900">
              <a:lnSpc>
                <a:spcPct val="100000"/>
              </a:lnSpc>
              <a:spcBef>
                <a:spcPts val="95"/>
              </a:spcBef>
            </a:pPr>
            <a:r>
              <a:rPr dirty="0" sz="2200" spc="-10">
                <a:latin typeface="Microsoft YaHei"/>
                <a:cs typeface="Microsoft YaHei"/>
              </a:rPr>
              <a:t>按位异或运算通常用</a:t>
            </a:r>
            <a:r>
              <a:rPr dirty="0" sz="2200" spc="-5">
                <a:latin typeface="Microsoft YaHei"/>
                <a:cs typeface="Microsoft YaHei"/>
              </a:rPr>
              <a:t>来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将某</a:t>
            </a:r>
            <a:r>
              <a:rPr dirty="0" sz="2200" spc="-15">
                <a:solidFill>
                  <a:srgbClr val="FF0000"/>
                </a:solidFill>
                <a:latin typeface="Microsoft YaHei"/>
                <a:cs typeface="Microsoft YaHei"/>
              </a:rPr>
              <a:t>变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量中</a:t>
            </a:r>
            <a:r>
              <a:rPr dirty="0" sz="2200" spc="-15">
                <a:solidFill>
                  <a:srgbClr val="FF0000"/>
                </a:solidFill>
                <a:latin typeface="Microsoft YaHei"/>
                <a:cs typeface="Microsoft YaHei"/>
              </a:rPr>
              <a:t>的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某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些位取反，且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保留其他位不变</a:t>
            </a:r>
            <a:r>
              <a:rPr dirty="0" sz="2200" spc="-5">
                <a:latin typeface="Microsoft YaHei"/>
                <a:cs typeface="Microsoft YaHei"/>
              </a:rPr>
              <a:t>。</a:t>
            </a:r>
            <a:endParaRPr sz="2200">
              <a:latin typeface="Microsoft YaHei"/>
              <a:cs typeface="Microsoft YaHei"/>
            </a:endParaRPr>
          </a:p>
          <a:p>
            <a:pPr marL="34290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例如，如果需要将in</a:t>
            </a:r>
            <a:r>
              <a:rPr dirty="0" sz="2200" spc="-10">
                <a:latin typeface="Microsoft YaHei"/>
                <a:cs typeface="Microsoft YaHei"/>
              </a:rPr>
              <a:t>t</a:t>
            </a:r>
            <a:r>
              <a:rPr dirty="0" sz="2200" spc="-5">
                <a:latin typeface="Microsoft YaHei"/>
                <a:cs typeface="Microsoft YaHei"/>
              </a:rPr>
              <a:t>型变量n的低</a:t>
            </a:r>
            <a:r>
              <a:rPr dirty="0" sz="2200" spc="-10">
                <a:latin typeface="Microsoft YaHei"/>
                <a:cs typeface="Microsoft YaHei"/>
              </a:rPr>
              <a:t>8</a:t>
            </a:r>
            <a:r>
              <a:rPr dirty="0" sz="2200" spc="-5">
                <a:latin typeface="Microsoft YaHei"/>
                <a:cs typeface="Microsoft YaHei"/>
              </a:rPr>
              <a:t>位取反</a:t>
            </a:r>
            <a:r>
              <a:rPr dirty="0" sz="2200">
                <a:latin typeface="Microsoft YaHei"/>
                <a:cs typeface="Microsoft YaHei"/>
              </a:rPr>
              <a:t>，</a:t>
            </a:r>
            <a:r>
              <a:rPr dirty="0" sz="2200" spc="-5">
                <a:latin typeface="Microsoft YaHei"/>
                <a:cs typeface="Microsoft YaHei"/>
              </a:rPr>
              <a:t>而其余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latin typeface="Microsoft YaHei"/>
                <a:cs typeface="Microsoft YaHei"/>
              </a:rPr>
              <a:t>位不变，则可以执行：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90"/>
              </a:spcBef>
            </a:pPr>
            <a:endParaRPr sz="14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400" spc="-5">
                <a:solidFill>
                  <a:srgbClr val="FF0000"/>
                </a:solidFill>
                <a:latin typeface="Arial MT"/>
                <a:cs typeface="Arial MT"/>
              </a:rPr>
              <a:t>n</a:t>
            </a:r>
            <a:r>
              <a:rPr dirty="0" sz="2400" spc="-25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400" spc="-5">
                <a:solidFill>
                  <a:srgbClr val="FF0000"/>
                </a:solidFill>
                <a:latin typeface="Arial MT"/>
                <a:cs typeface="Arial MT"/>
              </a:rPr>
              <a:t>^=</a:t>
            </a:r>
            <a:r>
              <a:rPr dirty="0" sz="2400" spc="-35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400" spc="-15">
                <a:solidFill>
                  <a:srgbClr val="FF0000"/>
                </a:solidFill>
                <a:latin typeface="Arial MT"/>
                <a:cs typeface="Arial MT"/>
              </a:rPr>
              <a:t>0xff;</a:t>
            </a:r>
            <a:endParaRPr sz="2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2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200" spc="10">
                <a:latin typeface="Microsoft YaHei"/>
                <a:cs typeface="Microsoft YaHei"/>
              </a:rPr>
              <a:t>0xff: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10">
                <a:latin typeface="Microsoft YaHei"/>
                <a:cs typeface="Microsoft YaHei"/>
              </a:rPr>
              <a:t>1111</a:t>
            </a:r>
            <a:r>
              <a:rPr dirty="0" sz="2200" spc="-25">
                <a:latin typeface="Microsoft YaHei"/>
                <a:cs typeface="Microsoft YaHei"/>
              </a:rPr>
              <a:t> </a:t>
            </a:r>
            <a:r>
              <a:rPr dirty="0" sz="2200" spc="-10">
                <a:latin typeface="Microsoft YaHei"/>
                <a:cs typeface="Microsoft YaHei"/>
              </a:rPr>
              <a:t>1111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2294890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按位异或</a:t>
            </a:r>
            <a:r>
              <a:rPr dirty="0" sz="3300" spc="-165">
                <a:solidFill>
                  <a:srgbClr val="1F487C"/>
                </a:solidFill>
              </a:rPr>
              <a:t> </a:t>
            </a:r>
            <a:r>
              <a:rPr dirty="0" sz="3300">
                <a:solidFill>
                  <a:srgbClr val="1F487C"/>
                </a:solidFill>
                <a:latin typeface="Arial MT"/>
                <a:cs typeface="Arial MT"/>
              </a:rPr>
              <a:t>“^”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588975" y="1148334"/>
            <a:ext cx="7390765" cy="20370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latin typeface="Microsoft YaHei"/>
                <a:cs typeface="Microsoft YaHei"/>
              </a:rPr>
              <a:t>异或运算的特点是：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4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如果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a^b=c，那么就有</a:t>
            </a:r>
            <a:r>
              <a:rPr dirty="0" sz="2200" spc="30">
                <a:latin typeface="Microsoft YaHei"/>
                <a:cs typeface="Microsoft YaHei"/>
              </a:rPr>
              <a:t> </a:t>
            </a:r>
            <a:r>
              <a:rPr dirty="0" sz="2200" spc="-10">
                <a:latin typeface="Microsoft YaHei"/>
                <a:cs typeface="Microsoft YaHei"/>
              </a:rPr>
              <a:t>c^b</a:t>
            </a:r>
            <a:r>
              <a:rPr dirty="0" sz="2200" spc="-5">
                <a:latin typeface="Microsoft YaHei"/>
                <a:cs typeface="Microsoft YaHei"/>
              </a:rPr>
              <a:t> =</a:t>
            </a:r>
            <a:r>
              <a:rPr dirty="0" sz="2200" spc="-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a以及c^a=b。</a:t>
            </a:r>
            <a:r>
              <a:rPr dirty="0" sz="2200" spc="-10">
                <a:latin typeface="Microsoft YaHei"/>
                <a:cs typeface="Microsoft YaHei"/>
              </a:rPr>
              <a:t>(</a:t>
            </a:r>
            <a:r>
              <a:rPr dirty="0" sz="2200" spc="-5">
                <a:latin typeface="Microsoft YaHei"/>
                <a:cs typeface="Microsoft YaHei"/>
              </a:rPr>
              <a:t>穷举法可证)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8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-10">
                <a:latin typeface="Microsoft YaHei"/>
                <a:cs typeface="Microsoft YaHei"/>
              </a:rPr>
              <a:t>此规律可以用来进行最简单的加密和</a:t>
            </a:r>
            <a:r>
              <a:rPr dirty="0" sz="2200">
                <a:latin typeface="Microsoft YaHei"/>
                <a:cs typeface="Microsoft YaHei"/>
              </a:rPr>
              <a:t>解</a:t>
            </a:r>
            <a:r>
              <a:rPr dirty="0" sz="2200" spc="-10">
                <a:latin typeface="Microsoft YaHei"/>
                <a:cs typeface="Microsoft YaHei"/>
              </a:rPr>
              <a:t>密。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2294890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按位异或</a:t>
            </a:r>
            <a:r>
              <a:rPr dirty="0" sz="3300" spc="-165">
                <a:solidFill>
                  <a:srgbClr val="1F487C"/>
                </a:solidFill>
              </a:rPr>
              <a:t> </a:t>
            </a:r>
            <a:r>
              <a:rPr dirty="0" sz="3300">
                <a:solidFill>
                  <a:srgbClr val="1F487C"/>
                </a:solidFill>
                <a:latin typeface="Arial MT"/>
                <a:cs typeface="Arial MT"/>
              </a:rPr>
              <a:t>“^”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1148334"/>
            <a:ext cx="5097780" cy="30435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3429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latin typeface="Microsoft YaHei"/>
                <a:cs typeface="Microsoft YaHei"/>
              </a:rPr>
              <a:t>另外异或运算还能实现不通过临时变量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latin typeface="Microsoft YaHei"/>
                <a:cs typeface="Microsoft YaHei"/>
              </a:rPr>
              <a:t>，就能交换两个变量的值：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400">
              <a:latin typeface="Microsoft YaHei"/>
              <a:cs typeface="Microsoft YaHei"/>
            </a:endParaRPr>
          </a:p>
          <a:p>
            <a:pPr marL="425450" marR="2610485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int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a</a:t>
            </a:r>
            <a:r>
              <a:rPr dirty="0" sz="2200" spc="-2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= 5,</a:t>
            </a:r>
            <a:r>
              <a:rPr dirty="0" sz="2200" spc="-2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b</a:t>
            </a:r>
            <a:r>
              <a:rPr dirty="0" sz="2200" spc="-2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= </a:t>
            </a:r>
            <a:r>
              <a:rPr dirty="0" sz="2200" spc="-10">
                <a:latin typeface="Microsoft YaHei"/>
                <a:cs typeface="Microsoft YaHei"/>
              </a:rPr>
              <a:t>7; </a:t>
            </a:r>
            <a:r>
              <a:rPr dirty="0" sz="2200" spc="-63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a</a:t>
            </a:r>
            <a:r>
              <a:rPr dirty="0" sz="2200" spc="-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=</a:t>
            </a:r>
            <a:r>
              <a:rPr dirty="0" sz="220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a ^</a:t>
            </a:r>
            <a:r>
              <a:rPr dirty="0" sz="2200" spc="-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b;</a:t>
            </a:r>
            <a:endParaRPr sz="2200">
              <a:latin typeface="Microsoft YaHei"/>
              <a:cs typeface="Microsoft YaHei"/>
            </a:endParaRPr>
          </a:p>
          <a:p>
            <a:pPr marL="42545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b</a:t>
            </a:r>
            <a:r>
              <a:rPr dirty="0" sz="2200" spc="-2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=</a:t>
            </a:r>
            <a:r>
              <a:rPr dirty="0" sz="2200" spc="-2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b</a:t>
            </a:r>
            <a:r>
              <a:rPr dirty="0" sz="2200" spc="-3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^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a;</a:t>
            </a:r>
            <a:endParaRPr sz="2200">
              <a:latin typeface="Microsoft YaHei"/>
              <a:cs typeface="Microsoft YaHei"/>
            </a:endParaRPr>
          </a:p>
          <a:p>
            <a:pPr marL="42545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latin typeface="Microsoft YaHei"/>
                <a:cs typeface="Microsoft YaHei"/>
              </a:rPr>
              <a:t>a</a:t>
            </a:r>
            <a:r>
              <a:rPr dirty="0" sz="2200" spc="-2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=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a</a:t>
            </a:r>
            <a:r>
              <a:rPr dirty="0" sz="2200" spc="-2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^</a:t>
            </a:r>
            <a:r>
              <a:rPr dirty="0" sz="2200" spc="-2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b;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00">
              <a:latin typeface="Microsoft YaHei"/>
              <a:cs typeface="Microsoft YaHei"/>
            </a:endParaRPr>
          </a:p>
          <a:p>
            <a:pPr marL="342900">
              <a:lnSpc>
                <a:spcPct val="100000"/>
              </a:lnSpc>
              <a:spcBef>
                <a:spcPts val="5"/>
              </a:spcBef>
            </a:pPr>
            <a:r>
              <a:rPr dirty="0" sz="2200" spc="-10">
                <a:latin typeface="Microsoft YaHei"/>
                <a:cs typeface="Microsoft YaHei"/>
              </a:rPr>
              <a:t>即实现</a:t>
            </a:r>
            <a:r>
              <a:rPr dirty="0" sz="2200" spc="-5">
                <a:latin typeface="Microsoft YaHei"/>
                <a:cs typeface="Microsoft YaHei"/>
              </a:rPr>
              <a:t>a,</a:t>
            </a:r>
            <a:r>
              <a:rPr dirty="0" sz="2200" spc="-10">
                <a:latin typeface="Microsoft YaHei"/>
                <a:cs typeface="Microsoft YaHei"/>
              </a:rPr>
              <a:t>b值交换。穷举法可证。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1924685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按位非</a:t>
            </a:r>
            <a:r>
              <a:rPr dirty="0" sz="3300" spc="-170">
                <a:solidFill>
                  <a:srgbClr val="1F487C"/>
                </a:solidFill>
              </a:rPr>
              <a:t> </a:t>
            </a:r>
            <a:r>
              <a:rPr dirty="0" sz="3300" spc="5">
                <a:solidFill>
                  <a:srgbClr val="1F487C"/>
                </a:solidFill>
                <a:latin typeface="Arial MT"/>
                <a:cs typeface="Arial MT"/>
              </a:rPr>
              <a:t>“~”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78739" y="865759"/>
            <a:ext cx="6812280" cy="23723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3429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latin typeface="Microsoft YaHei"/>
                <a:cs typeface="Microsoft YaHei"/>
              </a:rPr>
              <a:t>按位非运算符“~”是单目运算符。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其功能是将操作数中的二进制</a:t>
            </a:r>
            <a:r>
              <a:rPr dirty="0" sz="2200">
                <a:latin typeface="Microsoft YaHei"/>
                <a:cs typeface="Microsoft YaHei"/>
              </a:rPr>
              <a:t>位</a:t>
            </a:r>
            <a:r>
              <a:rPr dirty="0" sz="2200" spc="-10">
                <a:latin typeface="Microsoft YaHei"/>
                <a:cs typeface="Microsoft YaHei"/>
              </a:rPr>
              <a:t>0</a:t>
            </a:r>
            <a:r>
              <a:rPr dirty="0" sz="2200" spc="5">
                <a:latin typeface="Microsoft YaHei"/>
                <a:cs typeface="Microsoft YaHei"/>
              </a:rPr>
              <a:t>变</a:t>
            </a:r>
            <a:r>
              <a:rPr dirty="0" sz="2200" spc="-5">
                <a:latin typeface="Microsoft YaHei"/>
                <a:cs typeface="Microsoft YaHei"/>
              </a:rPr>
              <a:t>成</a:t>
            </a:r>
            <a:r>
              <a:rPr dirty="0" sz="2200" spc="-10">
                <a:latin typeface="Microsoft YaHei"/>
                <a:cs typeface="Microsoft YaHei"/>
              </a:rPr>
              <a:t>1</a:t>
            </a:r>
            <a:r>
              <a:rPr dirty="0" sz="2200" spc="5">
                <a:latin typeface="Microsoft YaHei"/>
                <a:cs typeface="Microsoft YaHei"/>
              </a:rPr>
              <a:t>，</a:t>
            </a:r>
            <a:r>
              <a:rPr dirty="0" sz="2200" spc="-10">
                <a:latin typeface="Microsoft YaHei"/>
                <a:cs typeface="Microsoft YaHei"/>
              </a:rPr>
              <a:t>1</a:t>
            </a:r>
            <a:r>
              <a:rPr dirty="0" sz="2200" spc="-5">
                <a:latin typeface="Microsoft YaHei"/>
                <a:cs typeface="Microsoft YaHei"/>
              </a:rPr>
              <a:t>变</a:t>
            </a:r>
            <a:r>
              <a:rPr dirty="0" sz="2200" spc="5">
                <a:latin typeface="Microsoft YaHei"/>
                <a:cs typeface="Microsoft YaHei"/>
              </a:rPr>
              <a:t>成</a:t>
            </a:r>
            <a:r>
              <a:rPr dirty="0" sz="2200" spc="-10">
                <a:latin typeface="Microsoft YaHei"/>
                <a:cs typeface="Microsoft YaHei"/>
              </a:rPr>
              <a:t>0</a:t>
            </a:r>
            <a:r>
              <a:rPr dirty="0" sz="2200" spc="-5">
                <a:latin typeface="Microsoft YaHei"/>
                <a:cs typeface="Microsoft YaHei"/>
              </a:rPr>
              <a:t>。</a:t>
            </a:r>
            <a:endParaRPr sz="2200">
              <a:latin typeface="Microsoft YaHei"/>
              <a:cs typeface="Microsoft YaHei"/>
            </a:endParaRPr>
          </a:p>
          <a:p>
            <a:pPr marL="94615" marR="130810" indent="248285">
              <a:lnSpc>
                <a:spcPct val="200000"/>
              </a:lnSpc>
              <a:tabLst>
                <a:tab pos="866140" algn="l"/>
              </a:tabLst>
            </a:pPr>
            <a:r>
              <a:rPr dirty="0" sz="2200" spc="-5">
                <a:latin typeface="Microsoft YaHei"/>
                <a:cs typeface="Microsoft YaHei"/>
              </a:rPr>
              <a:t>例如，表达式“~21”的值是整型数</a:t>
            </a:r>
            <a:r>
              <a:rPr dirty="0" sz="2200" spc="175">
                <a:latin typeface="Microsoft YaHei"/>
                <a:cs typeface="Microsoft YaHei"/>
              </a:rPr>
              <a:t> </a:t>
            </a:r>
            <a:r>
              <a:rPr dirty="0" sz="2200" spc="-10">
                <a:latin typeface="Microsoft YaHei"/>
                <a:cs typeface="Microsoft YaHei"/>
              </a:rPr>
              <a:t>0xffffffea </a:t>
            </a:r>
            <a:r>
              <a:rPr dirty="0" sz="2200" spc="-5"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21：	0000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0001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0101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tabLst>
                <a:tab pos="992505" algn="l"/>
              </a:tabLst>
            </a:pP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~21：	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1111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1111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1111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1111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1111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1111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1010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3008630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左移运算符</a:t>
            </a:r>
            <a:r>
              <a:rPr dirty="0" sz="3300" spc="-170">
                <a:solidFill>
                  <a:srgbClr val="1F487C"/>
                </a:solidFill>
              </a:rPr>
              <a:t> </a:t>
            </a:r>
            <a:r>
              <a:rPr dirty="0" sz="3300" spc="5">
                <a:solidFill>
                  <a:srgbClr val="1F487C"/>
                </a:solidFill>
                <a:latin typeface="Arial MT"/>
                <a:cs typeface="Arial MT"/>
              </a:rPr>
              <a:t>“&lt;&lt;”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080008"/>
            <a:ext cx="8319134" cy="22205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latin typeface="Microsoft YaHei"/>
                <a:cs typeface="Microsoft YaHei"/>
              </a:rPr>
              <a:t>表达式：</a:t>
            </a:r>
            <a:endParaRPr sz="24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5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400">
                <a:latin typeface="Microsoft YaHei"/>
                <a:cs typeface="Microsoft YaHei"/>
              </a:rPr>
              <a:t>a</a:t>
            </a:r>
            <a:r>
              <a:rPr dirty="0" sz="2400" spc="-35">
                <a:latin typeface="Microsoft YaHei"/>
                <a:cs typeface="Microsoft YaHei"/>
              </a:rPr>
              <a:t> </a:t>
            </a:r>
            <a:r>
              <a:rPr dirty="0" sz="2400">
                <a:latin typeface="Microsoft YaHei"/>
                <a:cs typeface="Microsoft YaHei"/>
              </a:rPr>
              <a:t>&lt;&lt;</a:t>
            </a:r>
            <a:r>
              <a:rPr dirty="0" sz="2400" spc="-40">
                <a:latin typeface="Microsoft YaHei"/>
                <a:cs typeface="Microsoft YaHei"/>
              </a:rPr>
              <a:t> </a:t>
            </a:r>
            <a:r>
              <a:rPr dirty="0" sz="2400">
                <a:latin typeface="Microsoft YaHei"/>
                <a:cs typeface="Microsoft YaHei"/>
              </a:rPr>
              <a:t>b</a:t>
            </a:r>
            <a:endParaRPr sz="24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55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400" spc="-5">
                <a:latin typeface="Microsoft YaHei"/>
                <a:cs typeface="Microsoft YaHei"/>
              </a:rPr>
              <a:t>的值是：</a:t>
            </a:r>
            <a:r>
              <a:rPr dirty="0" sz="2400">
                <a:latin typeface="Microsoft YaHei"/>
                <a:cs typeface="Microsoft YaHei"/>
              </a:rPr>
              <a:t>将a</a:t>
            </a:r>
            <a:r>
              <a:rPr dirty="0" sz="2400" spc="-5">
                <a:latin typeface="Microsoft YaHei"/>
                <a:cs typeface="Microsoft YaHei"/>
              </a:rPr>
              <a:t>各二进位全部左移</a:t>
            </a:r>
            <a:r>
              <a:rPr dirty="0" sz="2400">
                <a:latin typeface="Microsoft YaHei"/>
                <a:cs typeface="Microsoft YaHei"/>
              </a:rPr>
              <a:t>b位后得到的值。左移时，高位</a:t>
            </a:r>
            <a:endParaRPr sz="24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400">
                <a:latin typeface="Microsoft YaHei"/>
                <a:cs typeface="Microsoft YaHei"/>
              </a:rPr>
              <a:t>丢弃，低位补</a:t>
            </a:r>
            <a:r>
              <a:rPr dirty="0" sz="2400" spc="-5">
                <a:latin typeface="Microsoft YaHei"/>
                <a:cs typeface="Microsoft YaHei"/>
              </a:rPr>
              <a:t>0</a:t>
            </a:r>
            <a:r>
              <a:rPr dirty="0" sz="2400">
                <a:latin typeface="Microsoft YaHei"/>
                <a:cs typeface="Microsoft YaHei"/>
              </a:rPr>
              <a:t>。a</a:t>
            </a:r>
            <a:r>
              <a:rPr dirty="0" sz="2400" spc="-85">
                <a:latin typeface="Microsoft YaHei"/>
                <a:cs typeface="Microsoft YaHei"/>
              </a:rPr>
              <a:t> </a:t>
            </a:r>
            <a:r>
              <a:rPr dirty="0" sz="2400">
                <a:latin typeface="Microsoft YaHei"/>
                <a:cs typeface="Microsoft YaHei"/>
              </a:rPr>
              <a:t>的值不因运算而改变。</a:t>
            </a:r>
            <a:endParaRPr sz="2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1590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为什么需要函数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8481059" y="4813366"/>
            <a:ext cx="1530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4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9590" y="1731010"/>
            <a:ext cx="8168640" cy="15506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algn="just" marL="12700" marR="5080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“函数”</a:t>
            </a:r>
            <a:r>
              <a:rPr dirty="0" sz="2000" spc="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可以将实现了某一功</a:t>
            </a:r>
            <a:r>
              <a:rPr dirty="0" sz="2000" spc="-15">
                <a:latin typeface="Microsoft YaHei"/>
                <a:cs typeface="Microsoft YaHei"/>
              </a:rPr>
              <a:t>能</a:t>
            </a:r>
            <a:r>
              <a:rPr dirty="0" sz="2000">
                <a:latin typeface="Microsoft YaHei"/>
                <a:cs typeface="Microsoft YaHei"/>
              </a:rPr>
              <a:t>，并</a:t>
            </a:r>
            <a:r>
              <a:rPr dirty="0" sz="2000" spc="-15">
                <a:latin typeface="Microsoft YaHei"/>
                <a:cs typeface="Microsoft YaHei"/>
              </a:rPr>
              <a:t>需</a:t>
            </a:r>
            <a:r>
              <a:rPr dirty="0" sz="2000">
                <a:latin typeface="Microsoft YaHei"/>
                <a:cs typeface="Microsoft YaHei"/>
              </a:rPr>
              <a:t>要反</a:t>
            </a:r>
            <a:r>
              <a:rPr dirty="0" sz="2000" spc="-15">
                <a:latin typeface="Microsoft YaHei"/>
                <a:cs typeface="Microsoft YaHei"/>
              </a:rPr>
              <a:t>复</a:t>
            </a:r>
            <a:r>
              <a:rPr dirty="0" sz="2000">
                <a:latin typeface="Microsoft YaHei"/>
                <a:cs typeface="Microsoft YaHei"/>
              </a:rPr>
              <a:t>使用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代码</a:t>
            </a:r>
            <a:r>
              <a:rPr dirty="0" sz="2000" spc="-15">
                <a:latin typeface="Microsoft YaHei"/>
                <a:cs typeface="Microsoft YaHei"/>
              </a:rPr>
              <a:t>包</a:t>
            </a:r>
            <a:r>
              <a:rPr dirty="0" sz="2000">
                <a:latin typeface="Microsoft YaHei"/>
                <a:cs typeface="Microsoft YaHei"/>
              </a:rPr>
              <a:t>装起</a:t>
            </a:r>
            <a:r>
              <a:rPr dirty="0" sz="2000" spc="-15">
                <a:latin typeface="Microsoft YaHei"/>
                <a:cs typeface="Microsoft YaHei"/>
              </a:rPr>
              <a:t>来</a:t>
            </a:r>
            <a:r>
              <a:rPr dirty="0" sz="2000">
                <a:latin typeface="Microsoft YaHei"/>
                <a:cs typeface="Microsoft YaHei"/>
              </a:rPr>
              <a:t>形成 一个功能模块（即写成</a:t>
            </a:r>
            <a:r>
              <a:rPr dirty="0" sz="2000" spc="-15">
                <a:latin typeface="Microsoft YaHei"/>
                <a:cs typeface="Microsoft YaHei"/>
              </a:rPr>
              <a:t>一</a:t>
            </a:r>
            <a:r>
              <a:rPr dirty="0" sz="2000">
                <a:latin typeface="Microsoft YaHei"/>
                <a:cs typeface="Microsoft YaHei"/>
              </a:rPr>
              <a:t>个“</a:t>
            </a:r>
            <a:r>
              <a:rPr dirty="0" sz="2000" spc="-15">
                <a:latin typeface="Microsoft YaHei"/>
                <a:cs typeface="Microsoft YaHei"/>
              </a:rPr>
              <a:t>函</a:t>
            </a:r>
            <a:r>
              <a:rPr dirty="0" sz="2000">
                <a:latin typeface="Microsoft YaHei"/>
                <a:cs typeface="Microsoft YaHei"/>
              </a:rPr>
              <a:t>数</a:t>
            </a:r>
            <a:r>
              <a:rPr dirty="0" sz="2000" spc="-5">
                <a:latin typeface="Microsoft YaHei"/>
                <a:cs typeface="Microsoft YaHei"/>
              </a:rPr>
              <a:t>”），</a:t>
            </a:r>
            <a:r>
              <a:rPr dirty="0" sz="2000">
                <a:latin typeface="Microsoft YaHei"/>
                <a:cs typeface="Microsoft YaHei"/>
              </a:rPr>
              <a:t>那</a:t>
            </a:r>
            <a:r>
              <a:rPr dirty="0" sz="2000" spc="-15">
                <a:latin typeface="Microsoft YaHei"/>
                <a:cs typeface="Microsoft YaHei"/>
              </a:rPr>
              <a:t>么</a:t>
            </a:r>
            <a:r>
              <a:rPr dirty="0" sz="2000">
                <a:latin typeface="Microsoft YaHei"/>
                <a:cs typeface="Microsoft YaHei"/>
              </a:rPr>
              <a:t>当程</a:t>
            </a:r>
            <a:r>
              <a:rPr dirty="0" sz="2000" spc="-15">
                <a:latin typeface="Microsoft YaHei"/>
                <a:cs typeface="Microsoft YaHei"/>
              </a:rPr>
              <a:t>序</a:t>
            </a:r>
            <a:r>
              <a:rPr dirty="0" sz="2000">
                <a:latin typeface="Microsoft YaHei"/>
                <a:cs typeface="Microsoft YaHei"/>
              </a:rPr>
              <a:t>中需</a:t>
            </a:r>
            <a:r>
              <a:rPr dirty="0" sz="2000" spc="-15">
                <a:latin typeface="Microsoft YaHei"/>
                <a:cs typeface="Microsoft YaHei"/>
              </a:rPr>
              <a:t>要</a:t>
            </a:r>
            <a:r>
              <a:rPr dirty="0" sz="2000">
                <a:latin typeface="Microsoft YaHei"/>
                <a:cs typeface="Microsoft YaHei"/>
              </a:rPr>
              <a:t>使用</a:t>
            </a:r>
            <a:r>
              <a:rPr dirty="0" sz="2000" spc="-15">
                <a:latin typeface="Microsoft YaHei"/>
                <a:cs typeface="Microsoft YaHei"/>
              </a:rPr>
              <a:t>该</a:t>
            </a:r>
            <a:r>
              <a:rPr dirty="0" sz="2000">
                <a:latin typeface="Microsoft YaHei"/>
                <a:cs typeface="Microsoft YaHei"/>
              </a:rPr>
              <a:t>项功能 时，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只需写一条语句，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调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用实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现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该功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能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的</a:t>
            </a:r>
            <a:r>
              <a:rPr dirty="0" sz="2000" spc="-8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“函数”即可</a:t>
            </a:r>
            <a:r>
              <a:rPr dirty="0" sz="2000" spc="5">
                <a:latin typeface="Microsoft YaHei"/>
                <a:cs typeface="Microsoft YaHei"/>
              </a:rPr>
              <a:t>。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不同的程序员可以分别</a:t>
            </a:r>
            <a:r>
              <a:rPr dirty="0" sz="2000" spc="-15">
                <a:latin typeface="Microsoft YaHei"/>
                <a:cs typeface="Microsoft YaHei"/>
              </a:rPr>
              <a:t>写</a:t>
            </a:r>
            <a:r>
              <a:rPr dirty="0" sz="2000">
                <a:latin typeface="Microsoft YaHei"/>
                <a:cs typeface="Microsoft YaHei"/>
              </a:rPr>
              <a:t>不同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函数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拼起</a:t>
            </a:r>
            <a:r>
              <a:rPr dirty="0" sz="2000" spc="-15">
                <a:latin typeface="Microsoft YaHei"/>
                <a:cs typeface="Microsoft YaHei"/>
              </a:rPr>
              <a:t>来</a:t>
            </a:r>
            <a:r>
              <a:rPr dirty="0" sz="2000">
                <a:latin typeface="Microsoft YaHei"/>
                <a:cs typeface="Microsoft YaHei"/>
              </a:rPr>
              <a:t>形成</a:t>
            </a:r>
            <a:r>
              <a:rPr dirty="0" sz="2000" spc="-15">
                <a:latin typeface="Microsoft YaHei"/>
                <a:cs typeface="Microsoft YaHei"/>
              </a:rPr>
              <a:t>一</a:t>
            </a:r>
            <a:r>
              <a:rPr dirty="0" sz="2000">
                <a:latin typeface="Microsoft YaHei"/>
                <a:cs typeface="Microsoft YaHei"/>
              </a:rPr>
              <a:t>个大</a:t>
            </a:r>
            <a:r>
              <a:rPr dirty="0" sz="2000" spc="-15">
                <a:latin typeface="Microsoft YaHei"/>
                <a:cs typeface="Microsoft YaHei"/>
              </a:rPr>
              <a:t>程</a:t>
            </a:r>
            <a:r>
              <a:rPr dirty="0" sz="2000">
                <a:latin typeface="Microsoft YaHei"/>
                <a:cs typeface="Microsoft YaHei"/>
              </a:rPr>
              <a:t>序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3008630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左移运算符</a:t>
            </a:r>
            <a:r>
              <a:rPr dirty="0" sz="3300" spc="-170">
                <a:solidFill>
                  <a:srgbClr val="1F487C"/>
                </a:solidFill>
              </a:rPr>
              <a:t> </a:t>
            </a:r>
            <a:r>
              <a:rPr dirty="0" sz="3300" spc="5">
                <a:solidFill>
                  <a:srgbClr val="1F487C"/>
                </a:solidFill>
                <a:latin typeface="Arial MT"/>
                <a:cs typeface="Arial MT"/>
              </a:rPr>
              <a:t>“&lt;&lt;”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58267" y="1007821"/>
            <a:ext cx="7185659" cy="30435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10">
                <a:latin typeface="Microsoft YaHei"/>
                <a:cs typeface="Microsoft YaHei"/>
              </a:rPr>
              <a:t>例如</a:t>
            </a:r>
            <a:r>
              <a:rPr dirty="0" sz="2200" spc="-5">
                <a:latin typeface="Microsoft YaHei"/>
                <a:cs typeface="Microsoft YaHei"/>
              </a:rPr>
              <a:t>: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latin typeface="Microsoft YaHei"/>
                <a:cs typeface="Microsoft YaHei"/>
              </a:rPr>
              <a:t>9</a:t>
            </a:r>
            <a:r>
              <a:rPr dirty="0" sz="2200" spc="-3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&lt;&lt;</a:t>
            </a:r>
            <a:r>
              <a:rPr dirty="0" sz="2200" spc="-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4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-15">
                <a:latin typeface="Microsoft YaHei"/>
                <a:cs typeface="Microsoft YaHei"/>
              </a:rPr>
              <a:t>9</a:t>
            </a:r>
            <a:r>
              <a:rPr dirty="0" sz="2200" spc="-10">
                <a:latin typeface="Microsoft YaHei"/>
                <a:cs typeface="Microsoft YaHei"/>
              </a:rPr>
              <a:t>的二进制形式：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1001</a:t>
            </a:r>
            <a:endParaRPr sz="2200">
              <a:latin typeface="Microsoft YaHei"/>
              <a:cs typeface="Microsoft YaHei"/>
            </a:endParaRPr>
          </a:p>
          <a:p>
            <a:pPr marL="12700" marR="508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因此，表达式“</a:t>
            </a:r>
            <a:r>
              <a:rPr dirty="0" sz="2200" spc="-10">
                <a:latin typeface="Microsoft YaHei"/>
                <a:cs typeface="Microsoft YaHei"/>
              </a:rPr>
              <a:t>9&lt;&lt;4</a:t>
            </a:r>
            <a:r>
              <a:rPr dirty="0" sz="2200" spc="-5">
                <a:latin typeface="Microsoft YaHei"/>
                <a:cs typeface="Microsoft YaHei"/>
              </a:rPr>
              <a:t>”的值</a:t>
            </a:r>
            <a:r>
              <a:rPr dirty="0" sz="2200">
                <a:latin typeface="Microsoft YaHei"/>
                <a:cs typeface="Microsoft YaHei"/>
              </a:rPr>
              <a:t>，</a:t>
            </a:r>
            <a:r>
              <a:rPr dirty="0" sz="2200" spc="-5">
                <a:latin typeface="Microsoft YaHei"/>
                <a:cs typeface="Microsoft YaHei"/>
              </a:rPr>
              <a:t>就是</a:t>
            </a:r>
            <a:r>
              <a:rPr dirty="0" sz="2200">
                <a:latin typeface="Microsoft YaHei"/>
                <a:cs typeface="Microsoft YaHei"/>
              </a:rPr>
              <a:t>将</a:t>
            </a:r>
            <a:r>
              <a:rPr dirty="0" sz="2200" spc="-5">
                <a:latin typeface="Microsoft YaHei"/>
                <a:cs typeface="Microsoft YaHei"/>
              </a:rPr>
              <a:t>上面</a:t>
            </a:r>
            <a:r>
              <a:rPr dirty="0" sz="2200">
                <a:latin typeface="Microsoft YaHei"/>
                <a:cs typeface="Microsoft YaHei"/>
              </a:rPr>
              <a:t>的</a:t>
            </a:r>
            <a:r>
              <a:rPr dirty="0" sz="2200" spc="-5">
                <a:latin typeface="Microsoft YaHei"/>
                <a:cs typeface="Microsoft YaHei"/>
              </a:rPr>
              <a:t>二进</a:t>
            </a:r>
            <a:r>
              <a:rPr dirty="0" sz="2200">
                <a:latin typeface="Microsoft YaHei"/>
                <a:cs typeface="Microsoft YaHei"/>
              </a:rPr>
              <a:t>制</a:t>
            </a:r>
            <a:r>
              <a:rPr dirty="0" sz="2200" spc="-5">
                <a:latin typeface="Microsoft YaHei"/>
                <a:cs typeface="Microsoft YaHei"/>
              </a:rPr>
              <a:t>数左移  </a:t>
            </a:r>
            <a:r>
              <a:rPr dirty="0" sz="2200" spc="-10">
                <a:latin typeface="Microsoft YaHei"/>
                <a:cs typeface="Microsoft YaHei"/>
              </a:rPr>
              <a:t>4</a:t>
            </a:r>
            <a:r>
              <a:rPr dirty="0" sz="2200" spc="-5">
                <a:latin typeface="Microsoft YaHei"/>
                <a:cs typeface="Microsoft YaHei"/>
              </a:rPr>
              <a:t>位，得：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1001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即为十进制的</a:t>
            </a:r>
            <a:r>
              <a:rPr dirty="0" sz="2200" spc="-10">
                <a:latin typeface="Microsoft YaHei"/>
                <a:cs typeface="Microsoft YaHei"/>
              </a:rPr>
              <a:t>144</a:t>
            </a:r>
            <a:r>
              <a:rPr dirty="0" sz="2200" spc="-5">
                <a:latin typeface="Microsoft YaHei"/>
                <a:cs typeface="Microsoft YaHei"/>
              </a:rPr>
              <a:t>。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3008630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左移运算符</a:t>
            </a:r>
            <a:r>
              <a:rPr dirty="0" sz="3300" spc="-170">
                <a:solidFill>
                  <a:srgbClr val="1F487C"/>
                </a:solidFill>
              </a:rPr>
              <a:t> </a:t>
            </a:r>
            <a:r>
              <a:rPr dirty="0" sz="3300" spc="5">
                <a:solidFill>
                  <a:srgbClr val="1F487C"/>
                </a:solidFill>
                <a:latin typeface="Arial MT"/>
                <a:cs typeface="Arial MT"/>
              </a:rPr>
              <a:t>“&lt;&lt;”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32867" y="2087625"/>
            <a:ext cx="7241540" cy="6959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28448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latin typeface="Microsoft YaHei"/>
                <a:cs typeface="Microsoft YaHei"/>
              </a:rPr>
              <a:t>实际上，左移</a:t>
            </a:r>
            <a:r>
              <a:rPr dirty="0" sz="2200" spc="-10">
                <a:latin typeface="Microsoft YaHei"/>
                <a:cs typeface="Microsoft YaHei"/>
              </a:rPr>
              <a:t>1</a:t>
            </a:r>
            <a:r>
              <a:rPr dirty="0" sz="2200" spc="-5">
                <a:latin typeface="Microsoft YaHei"/>
                <a:cs typeface="Microsoft YaHei"/>
              </a:rPr>
              <a:t>位，就等于是乘</a:t>
            </a:r>
            <a:r>
              <a:rPr dirty="0" sz="2200" spc="5">
                <a:latin typeface="Microsoft YaHei"/>
                <a:cs typeface="Microsoft YaHei"/>
              </a:rPr>
              <a:t>以</a:t>
            </a:r>
            <a:r>
              <a:rPr dirty="0" sz="2200" spc="-10">
                <a:latin typeface="Microsoft YaHei"/>
                <a:cs typeface="Microsoft YaHei"/>
              </a:rPr>
              <a:t>2</a:t>
            </a:r>
            <a:r>
              <a:rPr dirty="0" sz="2200" spc="-5">
                <a:latin typeface="Microsoft YaHei"/>
                <a:cs typeface="Microsoft YaHei"/>
              </a:rPr>
              <a:t>，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左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移n位，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就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等于是</a:t>
            </a:r>
            <a:endParaRPr sz="2200">
              <a:latin typeface="Microsoft YaHei"/>
              <a:cs typeface="Microsoft YaHei"/>
            </a:endParaRPr>
          </a:p>
          <a:p>
            <a:pPr marL="38100">
              <a:lnSpc>
                <a:spcPct val="100000"/>
              </a:lnSpc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乘以</a:t>
            </a:r>
            <a:r>
              <a:rPr dirty="0" sz="2200" spc="-15">
                <a:solidFill>
                  <a:srgbClr val="FF0000"/>
                </a:solidFill>
                <a:latin typeface="Microsoft YaHei"/>
                <a:cs typeface="Microsoft YaHei"/>
              </a:rPr>
              <a:t>2</a:t>
            </a:r>
            <a:r>
              <a:rPr dirty="0" baseline="24904" sz="2175">
                <a:solidFill>
                  <a:srgbClr val="FF0000"/>
                </a:solidFill>
                <a:latin typeface="Microsoft YaHei"/>
                <a:cs typeface="Microsoft YaHei"/>
              </a:rPr>
              <a:t>n</a:t>
            </a:r>
            <a:r>
              <a:rPr dirty="0" sz="2200" spc="-10">
                <a:latin typeface="Microsoft YaHei"/>
                <a:cs typeface="Microsoft YaHei"/>
              </a:rPr>
              <a:t>。而左移操作比乘法操作快</a:t>
            </a:r>
            <a:r>
              <a:rPr dirty="0" sz="2200">
                <a:latin typeface="Microsoft YaHei"/>
                <a:cs typeface="Microsoft YaHei"/>
              </a:rPr>
              <a:t>得</a:t>
            </a:r>
            <a:r>
              <a:rPr dirty="0" sz="2200" spc="-10">
                <a:latin typeface="Microsoft YaHei"/>
                <a:cs typeface="Microsoft YaHei"/>
              </a:rPr>
              <a:t>多。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3008630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右移运算符</a:t>
            </a:r>
            <a:r>
              <a:rPr dirty="0" sz="3300" spc="-170">
                <a:solidFill>
                  <a:srgbClr val="1F487C"/>
                </a:solidFill>
              </a:rPr>
              <a:t> </a:t>
            </a:r>
            <a:r>
              <a:rPr dirty="0" sz="3300" spc="5">
                <a:solidFill>
                  <a:srgbClr val="1F487C"/>
                </a:solidFill>
                <a:latin typeface="Arial MT"/>
                <a:cs typeface="Arial MT"/>
              </a:rPr>
              <a:t>“&gt;&gt;”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329590" y="1081531"/>
            <a:ext cx="8473440" cy="371411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latin typeface="Microsoft YaHei"/>
                <a:cs typeface="Microsoft YaHei"/>
              </a:rPr>
              <a:t>表达式：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4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a</a:t>
            </a:r>
            <a:r>
              <a:rPr dirty="0" sz="2200" spc="-3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&gt;&gt;</a:t>
            </a:r>
            <a:r>
              <a:rPr dirty="0" sz="2200" spc="-2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b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4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latin typeface="Microsoft YaHei"/>
                <a:cs typeface="Microsoft YaHei"/>
              </a:rPr>
              <a:t>的值是：</a:t>
            </a:r>
            <a:r>
              <a:rPr dirty="0" sz="2200" spc="-5">
                <a:latin typeface="Microsoft YaHei"/>
                <a:cs typeface="Microsoft YaHei"/>
              </a:rPr>
              <a:t>将</a:t>
            </a:r>
            <a:r>
              <a:rPr dirty="0" sz="2200" spc="-10">
                <a:latin typeface="Microsoft YaHei"/>
                <a:cs typeface="Microsoft YaHei"/>
              </a:rPr>
              <a:t>a各二进位全部右移b</a:t>
            </a:r>
            <a:r>
              <a:rPr dirty="0" sz="2200" spc="-5">
                <a:latin typeface="Microsoft YaHei"/>
                <a:cs typeface="Microsoft YaHei"/>
              </a:rPr>
              <a:t>位后</a:t>
            </a:r>
            <a:r>
              <a:rPr dirty="0" sz="2200" spc="-15">
                <a:latin typeface="Microsoft YaHei"/>
                <a:cs typeface="Microsoft YaHei"/>
              </a:rPr>
              <a:t>得</a:t>
            </a:r>
            <a:r>
              <a:rPr dirty="0" sz="2200">
                <a:latin typeface="Microsoft YaHei"/>
                <a:cs typeface="Microsoft YaHei"/>
              </a:rPr>
              <a:t>到</a:t>
            </a:r>
            <a:r>
              <a:rPr dirty="0" sz="2200" spc="-5">
                <a:latin typeface="Microsoft YaHei"/>
                <a:cs typeface="Microsoft YaHei"/>
              </a:rPr>
              <a:t>的值。右移</a:t>
            </a:r>
            <a:r>
              <a:rPr dirty="0" sz="2200">
                <a:latin typeface="Microsoft YaHei"/>
                <a:cs typeface="Microsoft YaHei"/>
              </a:rPr>
              <a:t>时</a:t>
            </a:r>
            <a:r>
              <a:rPr dirty="0" sz="2200" spc="-5">
                <a:latin typeface="Microsoft YaHei"/>
                <a:cs typeface="Microsoft YaHei"/>
              </a:rPr>
              <a:t>，移出最右边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latin typeface="Microsoft YaHei"/>
                <a:cs typeface="Microsoft YaHei"/>
              </a:rPr>
              <a:t>的位就被丢弃。</a:t>
            </a:r>
            <a:r>
              <a:rPr dirty="0" sz="2200" spc="-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a</a:t>
            </a:r>
            <a:r>
              <a:rPr dirty="0" sz="2200" spc="-4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的值不因运算而改变。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00">
              <a:latin typeface="Microsoft YaHei"/>
              <a:cs typeface="Microsoft YaHei"/>
            </a:endParaRPr>
          </a:p>
          <a:p>
            <a:pPr marL="94615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latin typeface="Microsoft YaHei"/>
                <a:cs typeface="Microsoft YaHei"/>
              </a:rPr>
              <a:t>对于有符号数，如long,int,short,char类型变量，在右移时</a:t>
            </a:r>
            <a:r>
              <a:rPr dirty="0" sz="2200">
                <a:latin typeface="Microsoft YaHei"/>
                <a:cs typeface="Microsoft YaHei"/>
              </a:rPr>
              <a:t>，</a:t>
            </a:r>
            <a:r>
              <a:rPr dirty="0" sz="2200" spc="-5">
                <a:latin typeface="Microsoft YaHei"/>
                <a:cs typeface="Microsoft YaHei"/>
              </a:rPr>
              <a:t>符号位</a:t>
            </a:r>
            <a:endParaRPr sz="2200">
              <a:latin typeface="Microsoft YaHei"/>
              <a:cs typeface="Microsoft YaHei"/>
            </a:endParaRPr>
          </a:p>
          <a:p>
            <a:pPr marL="12700" marR="5080">
              <a:lnSpc>
                <a:spcPct val="100000"/>
              </a:lnSpc>
            </a:pPr>
            <a:r>
              <a:rPr dirty="0" sz="2200" spc="-10">
                <a:latin typeface="Microsoft YaHei"/>
                <a:cs typeface="Microsoft YaHei"/>
              </a:rPr>
              <a:t>（即最高位）将一起移动，并且大</a:t>
            </a:r>
            <a:r>
              <a:rPr dirty="0" sz="2200">
                <a:latin typeface="Microsoft YaHei"/>
                <a:cs typeface="Microsoft YaHei"/>
              </a:rPr>
              <a:t>多</a:t>
            </a:r>
            <a:r>
              <a:rPr dirty="0" sz="2200" spc="10">
                <a:latin typeface="Microsoft YaHei"/>
                <a:cs typeface="Microsoft YaHei"/>
              </a:rPr>
              <a:t>数</a:t>
            </a:r>
            <a:r>
              <a:rPr dirty="0" sz="2200" spc="-5">
                <a:latin typeface="Microsoft YaHei"/>
                <a:cs typeface="Microsoft YaHei"/>
              </a:rPr>
              <a:t>C/C++编译器规定</a:t>
            </a:r>
            <a:r>
              <a:rPr dirty="0" sz="2200">
                <a:latin typeface="Microsoft YaHei"/>
                <a:cs typeface="Microsoft YaHei"/>
              </a:rPr>
              <a:t>，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如果原符 号位为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1，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则右移时高位就补充1</a:t>
            </a:r>
            <a:r>
              <a:rPr dirty="0" sz="2200" spc="-5">
                <a:latin typeface="Microsoft YaHei"/>
                <a:cs typeface="Microsoft YaHei"/>
              </a:rPr>
              <a:t>，原符</a:t>
            </a:r>
            <a:r>
              <a:rPr dirty="0" sz="2200">
                <a:latin typeface="Microsoft YaHei"/>
                <a:cs typeface="Microsoft YaHei"/>
              </a:rPr>
              <a:t>号</a:t>
            </a:r>
            <a:r>
              <a:rPr dirty="0" sz="2200" spc="-5">
                <a:latin typeface="Microsoft YaHei"/>
                <a:cs typeface="Microsoft YaHei"/>
              </a:rPr>
              <a:t>位</a:t>
            </a:r>
            <a:r>
              <a:rPr dirty="0" sz="2200">
                <a:latin typeface="Microsoft YaHei"/>
                <a:cs typeface="Microsoft YaHei"/>
              </a:rPr>
              <a:t>为</a:t>
            </a:r>
            <a:r>
              <a:rPr dirty="0" sz="2200" spc="-5">
                <a:latin typeface="Microsoft YaHei"/>
                <a:cs typeface="Microsoft YaHei"/>
              </a:rPr>
              <a:t>0，则</a:t>
            </a:r>
            <a:r>
              <a:rPr dirty="0" sz="2200">
                <a:latin typeface="Microsoft YaHei"/>
                <a:cs typeface="Microsoft YaHei"/>
              </a:rPr>
              <a:t>右</a:t>
            </a:r>
            <a:r>
              <a:rPr dirty="0" sz="2200" spc="-5">
                <a:latin typeface="Microsoft YaHei"/>
                <a:cs typeface="Microsoft YaHei"/>
              </a:rPr>
              <a:t>移时</a:t>
            </a:r>
            <a:r>
              <a:rPr dirty="0" sz="2200">
                <a:latin typeface="Microsoft YaHei"/>
                <a:cs typeface="Microsoft YaHei"/>
              </a:rPr>
              <a:t>高</a:t>
            </a:r>
            <a:r>
              <a:rPr dirty="0" sz="2200" spc="-5">
                <a:latin typeface="Microsoft YaHei"/>
                <a:cs typeface="Microsoft YaHei"/>
              </a:rPr>
              <a:t>位就补 充</a:t>
            </a:r>
            <a:r>
              <a:rPr dirty="0" sz="2200" spc="-10">
                <a:latin typeface="Microsoft YaHei"/>
                <a:cs typeface="Microsoft YaHei"/>
              </a:rPr>
              <a:t>0</a:t>
            </a:r>
            <a:r>
              <a:rPr dirty="0" sz="2200" spc="-5">
                <a:latin typeface="Microsoft YaHei"/>
                <a:cs typeface="Microsoft YaHei"/>
              </a:rPr>
              <a:t>。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0063" y="107441"/>
            <a:ext cx="3008630" cy="5283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>
                <a:solidFill>
                  <a:srgbClr val="1F487C"/>
                </a:solidFill>
              </a:rPr>
              <a:t>右移运算符</a:t>
            </a:r>
            <a:r>
              <a:rPr dirty="0" sz="3300" spc="-170">
                <a:solidFill>
                  <a:srgbClr val="1F487C"/>
                </a:solidFill>
              </a:rPr>
              <a:t> </a:t>
            </a:r>
            <a:r>
              <a:rPr dirty="0" sz="3300" spc="5">
                <a:solidFill>
                  <a:srgbClr val="1F487C"/>
                </a:solidFill>
                <a:latin typeface="Arial MT"/>
                <a:cs typeface="Arial MT"/>
              </a:rPr>
              <a:t>“&gt;&gt;”</a:t>
            </a:r>
            <a:endParaRPr sz="3300">
              <a:latin typeface="Arial MT"/>
              <a:cs typeface="Arial MT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220167" y="1404619"/>
            <a:ext cx="7300595" cy="237299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50800" marR="43180" indent="33020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latin typeface="Microsoft YaHei"/>
                <a:cs typeface="Microsoft YaHei"/>
              </a:rPr>
              <a:t>实际上，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右移n位，就相当于左操作数除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以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2</a:t>
            </a:r>
            <a:r>
              <a:rPr dirty="0" baseline="24904" sz="2175" spc="15">
                <a:solidFill>
                  <a:srgbClr val="FF0000"/>
                </a:solidFill>
                <a:latin typeface="Microsoft YaHei"/>
                <a:cs typeface="Microsoft YaHei"/>
              </a:rPr>
              <a:t>n</a:t>
            </a:r>
            <a:r>
              <a:rPr dirty="0" sz="2200" spc="-5">
                <a:latin typeface="Microsoft YaHei"/>
                <a:cs typeface="Microsoft YaHei"/>
              </a:rPr>
              <a:t>，并</a:t>
            </a:r>
            <a:r>
              <a:rPr dirty="0" sz="2200">
                <a:latin typeface="Microsoft YaHei"/>
                <a:cs typeface="Microsoft YaHei"/>
              </a:rPr>
              <a:t>且</a:t>
            </a:r>
            <a:r>
              <a:rPr dirty="0" sz="2200" spc="-5">
                <a:latin typeface="Microsoft YaHei"/>
                <a:cs typeface="Microsoft YaHei"/>
              </a:rPr>
              <a:t>将结 </a:t>
            </a:r>
            <a:r>
              <a:rPr dirty="0" sz="2200" spc="-5">
                <a:latin typeface="Microsoft YaHei"/>
                <a:cs typeface="Microsoft YaHei"/>
              </a:rPr>
              <a:t>果往小里取整。</a:t>
            </a:r>
            <a:endParaRPr sz="22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850">
              <a:latin typeface="Microsoft YaHei"/>
              <a:cs typeface="Microsoft YaHei"/>
            </a:endParaRPr>
          </a:p>
          <a:p>
            <a:pPr marL="132715">
              <a:lnSpc>
                <a:spcPct val="100000"/>
              </a:lnSpc>
              <a:spcBef>
                <a:spcPts val="5"/>
              </a:spcBef>
            </a:pPr>
            <a:r>
              <a:rPr dirty="0" sz="2200" spc="-10">
                <a:latin typeface="Microsoft YaHei"/>
                <a:cs typeface="Microsoft YaHei"/>
              </a:rPr>
              <a:t>-25</a:t>
            </a:r>
            <a:r>
              <a:rPr dirty="0" sz="2200" spc="-2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&gt;&gt;</a:t>
            </a:r>
            <a:r>
              <a:rPr dirty="0" sz="2200" spc="-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4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=</a:t>
            </a:r>
            <a:r>
              <a:rPr dirty="0" sz="2200" spc="-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-2</a:t>
            </a:r>
            <a:endParaRPr sz="2200">
              <a:latin typeface="Microsoft YaHei"/>
              <a:cs typeface="Microsoft YaHei"/>
            </a:endParaRPr>
          </a:p>
          <a:p>
            <a:pPr marL="132715">
              <a:lnSpc>
                <a:spcPct val="100000"/>
              </a:lnSpc>
            </a:pPr>
            <a:r>
              <a:rPr dirty="0" sz="2200" spc="-5">
                <a:latin typeface="Microsoft YaHei"/>
                <a:cs typeface="Microsoft YaHei"/>
              </a:rPr>
              <a:t>-2</a:t>
            </a:r>
            <a:r>
              <a:rPr dirty="0" sz="2200" spc="-2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&gt;&gt;</a:t>
            </a:r>
            <a:r>
              <a:rPr dirty="0" sz="2200" spc="-1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4</a:t>
            </a:r>
            <a:r>
              <a:rPr dirty="0" sz="2200" spc="-3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= -1</a:t>
            </a:r>
            <a:endParaRPr sz="2200">
              <a:latin typeface="Microsoft YaHei"/>
              <a:cs typeface="Microsoft YaHei"/>
            </a:endParaRPr>
          </a:p>
          <a:p>
            <a:pPr marL="132715">
              <a:lnSpc>
                <a:spcPct val="100000"/>
              </a:lnSpc>
              <a:tabLst>
                <a:tab pos="1658620" algn="l"/>
              </a:tabLst>
            </a:pPr>
            <a:r>
              <a:rPr dirty="0" sz="2200" spc="-5">
                <a:latin typeface="Microsoft YaHei"/>
                <a:cs typeface="Microsoft YaHei"/>
              </a:rPr>
              <a:t>18 &gt;&gt;</a:t>
            </a:r>
            <a:r>
              <a:rPr dirty="0" sz="2200" spc="1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4 =	1</a:t>
            </a:r>
            <a:endParaRPr sz="2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7690" y="206502"/>
            <a:ext cx="6743065" cy="471868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4452620">
              <a:lnSpc>
                <a:spcPct val="100000"/>
              </a:lnSpc>
              <a:spcBef>
                <a:spcPts val="95"/>
              </a:spcBef>
            </a:pPr>
            <a:r>
              <a:rPr dirty="0" sz="2200" spc="-5">
                <a:latin typeface="Arial MT"/>
                <a:cs typeface="Arial MT"/>
              </a:rPr>
              <a:t>#include &lt;stdio.h&gt; </a:t>
            </a:r>
            <a:r>
              <a:rPr dirty="0" sz="2200" spc="-600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int</a:t>
            </a:r>
            <a:r>
              <a:rPr dirty="0" sz="2200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main()</a:t>
            </a:r>
            <a:endParaRPr sz="22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200" spc="-5">
                <a:latin typeface="Arial MT"/>
                <a:cs typeface="Arial MT"/>
              </a:rPr>
              <a:t>{</a:t>
            </a:r>
            <a:endParaRPr sz="2200">
              <a:latin typeface="Arial MT"/>
              <a:cs typeface="Arial MT"/>
            </a:endParaRPr>
          </a:p>
          <a:p>
            <a:pPr marL="660400">
              <a:lnSpc>
                <a:spcPct val="100000"/>
              </a:lnSpc>
            </a:pPr>
            <a:r>
              <a:rPr dirty="0" sz="2200" spc="-5">
                <a:latin typeface="Arial MT"/>
                <a:cs typeface="Arial MT"/>
              </a:rPr>
              <a:t>int</a:t>
            </a:r>
            <a:r>
              <a:rPr dirty="0" sz="2200" spc="-15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n1</a:t>
            </a:r>
            <a:r>
              <a:rPr dirty="0" sz="2200" spc="-15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=</a:t>
            </a:r>
            <a:r>
              <a:rPr dirty="0" sz="2200" spc="-20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15;</a:t>
            </a:r>
            <a:endParaRPr sz="2200">
              <a:latin typeface="Arial MT"/>
              <a:cs typeface="Arial MT"/>
            </a:endParaRPr>
          </a:p>
          <a:p>
            <a:pPr marL="660400">
              <a:lnSpc>
                <a:spcPct val="100000"/>
              </a:lnSpc>
            </a:pPr>
            <a:r>
              <a:rPr dirty="0" sz="2200">
                <a:latin typeface="Arial MT"/>
                <a:cs typeface="Arial MT"/>
              </a:rPr>
              <a:t>short</a:t>
            </a:r>
            <a:r>
              <a:rPr dirty="0" sz="2200" spc="-25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n2 =</a:t>
            </a:r>
            <a:r>
              <a:rPr dirty="0" sz="2200" spc="-10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-15;</a:t>
            </a:r>
            <a:endParaRPr sz="2200">
              <a:latin typeface="Arial MT"/>
              <a:cs typeface="Arial MT"/>
            </a:endParaRPr>
          </a:p>
          <a:p>
            <a:pPr marL="660400" marR="2700020">
              <a:lnSpc>
                <a:spcPct val="100000"/>
              </a:lnSpc>
              <a:spcBef>
                <a:spcPts val="5"/>
              </a:spcBef>
            </a:pPr>
            <a:r>
              <a:rPr dirty="0" sz="2200" spc="-5">
                <a:latin typeface="Arial MT"/>
                <a:cs typeface="Arial MT"/>
              </a:rPr>
              <a:t>unsigned short</a:t>
            </a:r>
            <a:r>
              <a:rPr dirty="0" sz="2200" spc="-15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n3</a:t>
            </a:r>
            <a:r>
              <a:rPr dirty="0" sz="2200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=</a:t>
            </a:r>
            <a:r>
              <a:rPr dirty="0" sz="2200">
                <a:latin typeface="Arial MT"/>
                <a:cs typeface="Arial MT"/>
              </a:rPr>
              <a:t> </a:t>
            </a:r>
            <a:r>
              <a:rPr dirty="0" sz="2200" spc="-10">
                <a:latin typeface="Arial MT"/>
                <a:cs typeface="Arial MT"/>
              </a:rPr>
              <a:t>0xffe0; </a:t>
            </a:r>
            <a:r>
              <a:rPr dirty="0" sz="2200" spc="-595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char</a:t>
            </a:r>
            <a:r>
              <a:rPr dirty="0" sz="2200" spc="-10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c</a:t>
            </a:r>
            <a:r>
              <a:rPr dirty="0" sz="2200" spc="5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=</a:t>
            </a:r>
            <a:r>
              <a:rPr dirty="0" sz="2200" spc="-10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15;</a:t>
            </a:r>
            <a:endParaRPr sz="2200">
              <a:latin typeface="Arial MT"/>
              <a:cs typeface="Arial MT"/>
            </a:endParaRPr>
          </a:p>
          <a:p>
            <a:pPr marL="660400" marR="4575175">
              <a:lnSpc>
                <a:spcPct val="100000"/>
              </a:lnSpc>
            </a:pPr>
            <a:r>
              <a:rPr dirty="0" sz="2200" spc="-5">
                <a:latin typeface="Arial MT"/>
                <a:cs typeface="Arial MT"/>
              </a:rPr>
              <a:t>n1</a:t>
            </a:r>
            <a:r>
              <a:rPr dirty="0" sz="2200" spc="-40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=</a:t>
            </a:r>
            <a:r>
              <a:rPr dirty="0" sz="2200" spc="-25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n1&gt;&gt;2; </a:t>
            </a:r>
            <a:r>
              <a:rPr dirty="0" sz="2200" spc="-600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n2</a:t>
            </a:r>
            <a:r>
              <a:rPr dirty="0" sz="2200" spc="-15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&gt;&gt;= 3;</a:t>
            </a:r>
            <a:endParaRPr sz="2200">
              <a:latin typeface="Arial MT"/>
              <a:cs typeface="Arial MT"/>
            </a:endParaRPr>
          </a:p>
          <a:p>
            <a:pPr marL="660400">
              <a:lnSpc>
                <a:spcPct val="100000"/>
              </a:lnSpc>
            </a:pPr>
            <a:r>
              <a:rPr dirty="0" sz="2200" spc="-5">
                <a:latin typeface="Arial MT"/>
                <a:cs typeface="Arial MT"/>
              </a:rPr>
              <a:t>n3</a:t>
            </a:r>
            <a:r>
              <a:rPr dirty="0" sz="2200" spc="-40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&gt;&gt;=</a:t>
            </a:r>
            <a:r>
              <a:rPr dirty="0" sz="2200" spc="-35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4;</a:t>
            </a:r>
            <a:endParaRPr sz="2200">
              <a:latin typeface="Arial MT"/>
              <a:cs typeface="Arial MT"/>
            </a:endParaRPr>
          </a:p>
          <a:p>
            <a:pPr marL="660400">
              <a:lnSpc>
                <a:spcPct val="100000"/>
              </a:lnSpc>
            </a:pPr>
            <a:r>
              <a:rPr dirty="0" sz="2200" spc="-5">
                <a:latin typeface="Arial MT"/>
                <a:cs typeface="Arial MT"/>
              </a:rPr>
              <a:t>c</a:t>
            </a:r>
            <a:r>
              <a:rPr dirty="0" sz="2200" spc="-30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&gt;&gt;=</a:t>
            </a:r>
            <a:r>
              <a:rPr dirty="0" sz="2200" spc="-15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3;</a:t>
            </a:r>
            <a:endParaRPr sz="2200">
              <a:latin typeface="Arial MT"/>
              <a:cs typeface="Arial MT"/>
            </a:endParaRPr>
          </a:p>
          <a:p>
            <a:pPr marL="660400">
              <a:lnSpc>
                <a:spcPts val="2635"/>
              </a:lnSpc>
            </a:pPr>
            <a:r>
              <a:rPr dirty="0" sz="2200">
                <a:latin typeface="Arial MT"/>
                <a:cs typeface="Arial MT"/>
              </a:rPr>
              <a:t>printf(</a:t>
            </a:r>
            <a:r>
              <a:rPr dirty="0" sz="2200" spc="55">
                <a:latin typeface="Arial MT"/>
                <a:cs typeface="Arial MT"/>
              </a:rPr>
              <a:t> </a:t>
            </a:r>
            <a:r>
              <a:rPr dirty="0" sz="2200" spc="-5">
                <a:latin typeface="Arial MT"/>
                <a:cs typeface="Arial MT"/>
              </a:rPr>
              <a:t>"n1=%d,n2=%x,n3=%x,c=%x",n1,n2,n3,c);</a:t>
            </a:r>
            <a:endParaRPr sz="2200">
              <a:latin typeface="Arial MT"/>
              <a:cs typeface="Arial MT"/>
            </a:endParaRPr>
          </a:p>
          <a:p>
            <a:pPr marL="12700">
              <a:lnSpc>
                <a:spcPts val="2635"/>
              </a:lnSpc>
            </a:pPr>
            <a:r>
              <a:rPr dirty="0" sz="2200" spc="-5">
                <a:latin typeface="Arial MT"/>
                <a:cs typeface="Arial MT"/>
              </a:rPr>
              <a:t>}</a:t>
            </a:r>
            <a:r>
              <a:rPr dirty="0" sz="2200" spc="5">
                <a:latin typeface="Arial MT"/>
                <a:cs typeface="Arial MT"/>
              </a:rPr>
              <a:t> </a:t>
            </a:r>
            <a:r>
              <a:rPr dirty="0" sz="2200" spc="-5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200" spc="-5">
                <a:solidFill>
                  <a:srgbClr val="00AF50"/>
                </a:solidFill>
                <a:latin typeface="Microsoft YaHei"/>
                <a:cs typeface="Microsoft YaHei"/>
              </a:rPr>
              <a:t>输出结果是</a:t>
            </a:r>
            <a:r>
              <a:rPr dirty="0" sz="2200" spc="-15">
                <a:solidFill>
                  <a:srgbClr val="00AF50"/>
                </a:solidFill>
                <a:latin typeface="Microsoft YaHei"/>
                <a:cs typeface="Microsoft YaHei"/>
              </a:rPr>
              <a:t>：</a:t>
            </a:r>
            <a:r>
              <a:rPr dirty="0" sz="2200" spc="-15">
                <a:solidFill>
                  <a:srgbClr val="00AF50"/>
                </a:solidFill>
                <a:latin typeface="Arial MT"/>
                <a:cs typeface="Arial MT"/>
              </a:rPr>
              <a:t>n1=3,n2=fffffffe,n3=ffe,c=1</a:t>
            </a:r>
            <a:endParaRPr sz="2200">
              <a:latin typeface="Arial MT"/>
              <a:cs typeface="Arial MT"/>
            </a:endParaRPr>
          </a:p>
          <a:p>
            <a:pPr marL="245745">
              <a:lnSpc>
                <a:spcPct val="100000"/>
              </a:lnSpc>
            </a:pPr>
            <a:r>
              <a:rPr dirty="0" sz="2200" spc="-5">
                <a:solidFill>
                  <a:srgbClr val="00AF50"/>
                </a:solidFill>
                <a:latin typeface="Arial MT"/>
                <a:cs typeface="Arial MT"/>
              </a:rPr>
              <a:t>//</a:t>
            </a:r>
            <a:r>
              <a:rPr dirty="0" sz="2200" spc="-40">
                <a:solidFill>
                  <a:srgbClr val="00AF50"/>
                </a:solidFill>
                <a:latin typeface="Arial MT"/>
                <a:cs typeface="Arial MT"/>
              </a:rPr>
              <a:t> </a:t>
            </a:r>
            <a:r>
              <a:rPr dirty="0" sz="2200" spc="-5">
                <a:solidFill>
                  <a:srgbClr val="00AF50"/>
                </a:solidFill>
                <a:latin typeface="Arial MT"/>
                <a:cs typeface="Arial MT"/>
              </a:rPr>
              <a:t>n2</a:t>
            </a:r>
            <a:r>
              <a:rPr dirty="0" sz="2200" spc="-5">
                <a:solidFill>
                  <a:srgbClr val="00AF50"/>
                </a:solidFill>
                <a:latin typeface="Microsoft YaHei"/>
                <a:cs typeface="Microsoft YaHei"/>
              </a:rPr>
              <a:t>被自动转换成</a:t>
            </a:r>
            <a:r>
              <a:rPr dirty="0" sz="2200">
                <a:solidFill>
                  <a:srgbClr val="00AF50"/>
                </a:solidFill>
                <a:latin typeface="Arial MT"/>
                <a:cs typeface="Arial MT"/>
              </a:rPr>
              <a:t>int</a:t>
            </a:r>
            <a:r>
              <a:rPr dirty="0" sz="2200" spc="-5">
                <a:solidFill>
                  <a:srgbClr val="00AF50"/>
                </a:solidFill>
                <a:latin typeface="Microsoft YaHei"/>
                <a:cs typeface="Microsoft YaHei"/>
              </a:rPr>
              <a:t>输出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pc="-5"/>
              <a:t>n1:</a:t>
            </a:r>
            <a:r>
              <a:rPr dirty="0" spc="-10"/>
              <a:t> 0000</a:t>
            </a:r>
            <a:r>
              <a:rPr dirty="0"/>
              <a:t> </a:t>
            </a:r>
            <a:r>
              <a:rPr dirty="0" spc="-10"/>
              <a:t>0000</a:t>
            </a:r>
            <a:r>
              <a:rPr dirty="0" spc="-5"/>
              <a:t> </a:t>
            </a:r>
            <a:r>
              <a:rPr dirty="0" spc="-10"/>
              <a:t>0000</a:t>
            </a:r>
            <a:r>
              <a:rPr dirty="0" spc="10"/>
              <a:t> </a:t>
            </a:r>
            <a:r>
              <a:rPr dirty="0" spc="-10"/>
              <a:t>0000</a:t>
            </a:r>
            <a:r>
              <a:rPr dirty="0"/>
              <a:t> </a:t>
            </a:r>
            <a:r>
              <a:rPr dirty="0" spc="-10"/>
              <a:t>0000</a:t>
            </a:r>
            <a:r>
              <a:rPr dirty="0" spc="-5"/>
              <a:t> </a:t>
            </a:r>
            <a:r>
              <a:rPr dirty="0" spc="-10"/>
              <a:t>0000</a:t>
            </a:r>
            <a:r>
              <a:rPr dirty="0" spc="10"/>
              <a:t> </a:t>
            </a:r>
            <a:r>
              <a:rPr dirty="0" spc="-10"/>
              <a:t>0000</a:t>
            </a:r>
            <a:r>
              <a:rPr dirty="0"/>
              <a:t> </a:t>
            </a:r>
            <a:r>
              <a:rPr dirty="0" spc="-10"/>
              <a:t>1111</a:t>
            </a:r>
          </a:p>
          <a:p>
            <a:pPr marL="355600">
              <a:lnSpc>
                <a:spcPct val="100000"/>
              </a:lnSpc>
              <a:spcBef>
                <a:spcPts val="5"/>
              </a:spcBef>
              <a:tabLst>
                <a:tab pos="1875155" algn="l"/>
              </a:tabLst>
            </a:pPr>
            <a:r>
              <a:rPr dirty="0" spc="-5">
                <a:solidFill>
                  <a:srgbClr val="000000"/>
                </a:solidFill>
              </a:rPr>
              <a:t>n1 &gt;&gt;=</a:t>
            </a:r>
            <a:r>
              <a:rPr dirty="0" spc="10">
                <a:solidFill>
                  <a:srgbClr val="000000"/>
                </a:solidFill>
              </a:rPr>
              <a:t> </a:t>
            </a:r>
            <a:r>
              <a:rPr dirty="0" spc="-5">
                <a:solidFill>
                  <a:srgbClr val="000000"/>
                </a:solidFill>
              </a:rPr>
              <a:t>2:	变成3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78739" y="1177543"/>
            <a:ext cx="6422390" cy="237299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601980">
              <a:lnSpc>
                <a:spcPct val="100000"/>
              </a:lnSpc>
              <a:spcBef>
                <a:spcPts val="95"/>
              </a:spcBef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1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0011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solidFill>
                  <a:srgbClr val="0000FF"/>
                </a:solidFill>
                <a:latin typeface="Microsoft YaHei"/>
                <a:cs typeface="Microsoft YaHei"/>
              </a:rPr>
              <a:t>n2:</a:t>
            </a:r>
            <a:r>
              <a:rPr dirty="0" sz="2200" spc="-15">
                <a:solidFill>
                  <a:srgbClr val="0000FF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0000FF"/>
                </a:solidFill>
                <a:latin typeface="Microsoft YaHei"/>
                <a:cs typeface="Microsoft YaHei"/>
              </a:rPr>
              <a:t>1111 1111 1111</a:t>
            </a:r>
            <a:r>
              <a:rPr dirty="0" sz="2200" spc="5">
                <a:solidFill>
                  <a:srgbClr val="0000FF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0000FF"/>
                </a:solidFill>
                <a:latin typeface="Microsoft YaHei"/>
                <a:cs typeface="Microsoft YaHei"/>
              </a:rPr>
              <a:t>0001</a:t>
            </a:r>
            <a:endParaRPr sz="2200">
              <a:latin typeface="Microsoft YaHei"/>
              <a:cs typeface="Microsoft YaHei"/>
            </a:endParaRPr>
          </a:p>
          <a:p>
            <a:pPr marL="177165">
              <a:lnSpc>
                <a:spcPct val="100000"/>
              </a:lnSpc>
              <a:tabLst>
                <a:tab pos="1696720" algn="l"/>
              </a:tabLst>
            </a:pPr>
            <a:r>
              <a:rPr dirty="0" sz="2200" spc="-5">
                <a:latin typeface="Microsoft YaHei"/>
                <a:cs typeface="Microsoft YaHei"/>
              </a:rPr>
              <a:t>n2 &gt;&gt;=</a:t>
            </a:r>
            <a:r>
              <a:rPr dirty="0" sz="2200" spc="2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3:	</a:t>
            </a:r>
            <a:r>
              <a:rPr dirty="0" sz="2200" spc="-10">
                <a:latin typeface="Microsoft YaHei"/>
                <a:cs typeface="Microsoft YaHei"/>
              </a:rPr>
              <a:t>变</a:t>
            </a:r>
            <a:r>
              <a:rPr dirty="0" sz="2200" spc="-5">
                <a:latin typeface="Microsoft YaHei"/>
                <a:cs typeface="Microsoft YaHei"/>
              </a:rPr>
              <a:t>成</a:t>
            </a:r>
            <a:r>
              <a:rPr dirty="0" sz="2200" spc="-15">
                <a:latin typeface="Microsoft YaHei"/>
                <a:cs typeface="Microsoft YaHei"/>
              </a:rPr>
              <a:t> </a:t>
            </a:r>
            <a:r>
              <a:rPr dirty="0" sz="2200" spc="-10">
                <a:latin typeface="Microsoft YaHei"/>
                <a:cs typeface="Microsoft YaHei"/>
              </a:rPr>
              <a:t>fffe, 即</a:t>
            </a:r>
            <a:r>
              <a:rPr dirty="0" sz="2200" spc="-5">
                <a:latin typeface="Microsoft YaHei"/>
                <a:cs typeface="Microsoft YaHei"/>
              </a:rPr>
              <a:t>-2</a:t>
            </a:r>
            <a:endParaRPr sz="2200">
              <a:latin typeface="Microsoft YaHei"/>
              <a:cs typeface="Microsoft YaHei"/>
            </a:endParaRPr>
          </a:p>
          <a:p>
            <a:pPr marL="601980">
              <a:lnSpc>
                <a:spcPct val="100000"/>
              </a:lnSpc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1111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1111</a:t>
            </a:r>
            <a:r>
              <a:rPr dirty="0" sz="2200" spc="-1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1111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1110</a:t>
            </a:r>
            <a:endParaRPr sz="22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200" spc="-10">
                <a:solidFill>
                  <a:srgbClr val="0000FF"/>
                </a:solidFill>
                <a:latin typeface="Microsoft YaHei"/>
                <a:cs typeface="Microsoft YaHei"/>
              </a:rPr>
              <a:t>n3:</a:t>
            </a:r>
            <a:r>
              <a:rPr dirty="0" sz="2200" spc="-15">
                <a:solidFill>
                  <a:srgbClr val="0000FF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0000FF"/>
                </a:solidFill>
                <a:latin typeface="Microsoft YaHei"/>
                <a:cs typeface="Microsoft YaHei"/>
              </a:rPr>
              <a:t>1111 1111 1110</a:t>
            </a:r>
            <a:r>
              <a:rPr dirty="0" sz="2200" spc="5">
                <a:solidFill>
                  <a:srgbClr val="0000FF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0000FF"/>
                </a:solidFill>
                <a:latin typeface="Microsoft YaHei"/>
                <a:cs typeface="Microsoft YaHei"/>
              </a:rPr>
              <a:t>0000</a:t>
            </a:r>
            <a:endParaRPr sz="2200">
              <a:latin typeface="Microsoft YaHei"/>
              <a:cs typeface="Microsoft YaHei"/>
            </a:endParaRPr>
          </a:p>
          <a:p>
            <a:pPr marL="177165">
              <a:lnSpc>
                <a:spcPct val="100000"/>
              </a:lnSpc>
              <a:tabLst>
                <a:tab pos="1696720" algn="l"/>
              </a:tabLst>
            </a:pPr>
            <a:r>
              <a:rPr dirty="0" sz="2200" spc="-5">
                <a:latin typeface="Microsoft YaHei"/>
                <a:cs typeface="Microsoft YaHei"/>
              </a:rPr>
              <a:t>n3 &gt;&gt;=</a:t>
            </a:r>
            <a:r>
              <a:rPr dirty="0" sz="2200" spc="20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4:	</a:t>
            </a:r>
            <a:r>
              <a:rPr dirty="0" sz="2200" spc="-10">
                <a:latin typeface="Microsoft YaHei"/>
                <a:cs typeface="Microsoft YaHei"/>
              </a:rPr>
              <a:t>变</a:t>
            </a:r>
            <a:r>
              <a:rPr dirty="0" sz="2200" spc="-5">
                <a:latin typeface="Microsoft YaHei"/>
                <a:cs typeface="Microsoft YaHei"/>
              </a:rPr>
              <a:t>成</a:t>
            </a:r>
            <a:r>
              <a:rPr dirty="0" sz="2200" spc="-30">
                <a:latin typeface="Microsoft YaHei"/>
                <a:cs typeface="Microsoft YaHei"/>
              </a:rPr>
              <a:t> </a:t>
            </a:r>
            <a:r>
              <a:rPr dirty="0" sz="2200" spc="-15">
                <a:latin typeface="Microsoft YaHei"/>
                <a:cs typeface="Microsoft YaHei"/>
              </a:rPr>
              <a:t>ffe</a:t>
            </a:r>
            <a:endParaRPr sz="2200">
              <a:latin typeface="Microsoft YaHei"/>
              <a:cs typeface="Microsoft YaHei"/>
            </a:endParaRPr>
          </a:p>
          <a:p>
            <a:pPr marL="601980">
              <a:lnSpc>
                <a:spcPct val="100000"/>
              </a:lnSpc>
              <a:spcBef>
                <a:spcPts val="5"/>
              </a:spcBef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1111</a:t>
            </a:r>
            <a:r>
              <a:rPr dirty="0" sz="2200" spc="-1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1111</a:t>
            </a:r>
            <a:r>
              <a:rPr dirty="0" sz="2200" spc="-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1110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8739" y="3525139"/>
            <a:ext cx="2318385" cy="10312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384175" algn="l"/>
              </a:tabLst>
            </a:pPr>
            <a:r>
              <a:rPr dirty="0" sz="2200" spc="-5">
                <a:solidFill>
                  <a:srgbClr val="0000FF"/>
                </a:solidFill>
                <a:latin typeface="Microsoft YaHei"/>
                <a:cs typeface="Microsoft YaHei"/>
              </a:rPr>
              <a:t>c:	</a:t>
            </a:r>
            <a:r>
              <a:rPr dirty="0" sz="2200" spc="-10">
                <a:solidFill>
                  <a:srgbClr val="0000FF"/>
                </a:solidFill>
                <a:latin typeface="Microsoft YaHei"/>
                <a:cs typeface="Microsoft YaHei"/>
              </a:rPr>
              <a:t>0000</a:t>
            </a:r>
            <a:r>
              <a:rPr dirty="0" sz="2200" spc="-45">
                <a:solidFill>
                  <a:srgbClr val="0000FF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0000FF"/>
                </a:solidFill>
                <a:latin typeface="Microsoft YaHei"/>
                <a:cs typeface="Microsoft YaHei"/>
              </a:rPr>
              <a:t>1111</a:t>
            </a:r>
            <a:endParaRPr sz="2200">
              <a:latin typeface="Microsoft YaHei"/>
              <a:cs typeface="Microsoft YaHei"/>
            </a:endParaRPr>
          </a:p>
          <a:p>
            <a:pPr marL="177165">
              <a:lnSpc>
                <a:spcPct val="100000"/>
              </a:lnSpc>
              <a:tabLst>
                <a:tab pos="1583690" algn="l"/>
              </a:tabLst>
            </a:pPr>
            <a:r>
              <a:rPr dirty="0" sz="2200" spc="-5">
                <a:latin typeface="Microsoft YaHei"/>
                <a:cs typeface="Microsoft YaHei"/>
              </a:rPr>
              <a:t>c</a:t>
            </a:r>
            <a:r>
              <a:rPr dirty="0" sz="2200" spc="-5">
                <a:latin typeface="Microsoft YaHei"/>
                <a:cs typeface="Microsoft YaHei"/>
              </a:rPr>
              <a:t> </a:t>
            </a:r>
            <a:r>
              <a:rPr dirty="0" sz="2200" spc="-5">
                <a:latin typeface="Microsoft YaHei"/>
                <a:cs typeface="Microsoft YaHei"/>
              </a:rPr>
              <a:t>&gt;</a:t>
            </a:r>
            <a:r>
              <a:rPr dirty="0" sz="2200">
                <a:latin typeface="Microsoft YaHei"/>
                <a:cs typeface="Microsoft YaHei"/>
              </a:rPr>
              <a:t>&gt;</a:t>
            </a:r>
            <a:r>
              <a:rPr dirty="0" sz="2200" spc="-5">
                <a:latin typeface="Microsoft YaHei"/>
                <a:cs typeface="Microsoft YaHei"/>
              </a:rPr>
              <a:t>=</a:t>
            </a:r>
            <a:r>
              <a:rPr dirty="0" sz="2200" spc="20">
                <a:latin typeface="Microsoft YaHei"/>
                <a:cs typeface="Microsoft YaHei"/>
              </a:rPr>
              <a:t> </a:t>
            </a:r>
            <a:r>
              <a:rPr dirty="0" sz="2200" spc="-10">
                <a:latin typeface="Microsoft YaHei"/>
                <a:cs typeface="Microsoft YaHei"/>
              </a:rPr>
              <a:t>3</a:t>
            </a:r>
            <a:r>
              <a:rPr dirty="0" sz="2200" spc="-5">
                <a:latin typeface="Microsoft YaHei"/>
                <a:cs typeface="Microsoft YaHei"/>
              </a:rPr>
              <a:t>;</a:t>
            </a:r>
            <a:r>
              <a:rPr dirty="0" sz="2200">
                <a:latin typeface="Microsoft YaHei"/>
                <a:cs typeface="Microsoft YaHei"/>
              </a:rPr>
              <a:t>	</a:t>
            </a:r>
            <a:r>
              <a:rPr dirty="0" sz="2200" spc="-5">
                <a:latin typeface="Microsoft YaHei"/>
                <a:cs typeface="Microsoft YaHei"/>
              </a:rPr>
              <a:t>变成1</a:t>
            </a:r>
            <a:endParaRPr sz="2200">
              <a:latin typeface="Microsoft YaHei"/>
              <a:cs typeface="Microsoft YaHei"/>
            </a:endParaRPr>
          </a:p>
          <a:p>
            <a:pPr marL="601980">
              <a:lnSpc>
                <a:spcPct val="100000"/>
              </a:lnSpc>
            </a:pP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0000</a:t>
            </a:r>
            <a:r>
              <a:rPr dirty="0" sz="2200" spc="-30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200" spc="-10">
                <a:solidFill>
                  <a:srgbClr val="FF0000"/>
                </a:solidFill>
                <a:latin typeface="Microsoft YaHei"/>
                <a:cs typeface="Microsoft YaHei"/>
              </a:rPr>
              <a:t>0001</a:t>
            </a:r>
            <a:endParaRPr sz="22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061330" y="3318764"/>
            <a:ext cx="3088640" cy="12458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int</a:t>
            </a:r>
            <a:r>
              <a:rPr dirty="0" sz="2000" spc="-35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n1</a:t>
            </a:r>
            <a:r>
              <a:rPr dirty="0" sz="2000" spc="-35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=</a:t>
            </a:r>
            <a:r>
              <a:rPr dirty="0" sz="2000" spc="-3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15;</a:t>
            </a:r>
            <a:endParaRPr sz="2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short</a:t>
            </a:r>
            <a:r>
              <a:rPr dirty="0" sz="2000" spc="-5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n2</a:t>
            </a:r>
            <a:r>
              <a:rPr dirty="0" sz="2000" spc="-3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=</a:t>
            </a:r>
            <a:r>
              <a:rPr dirty="0" sz="2000" spc="-3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-15;</a:t>
            </a:r>
            <a:endParaRPr sz="2000">
              <a:latin typeface="Arial MT"/>
              <a:cs typeface="Arial MT"/>
            </a:endParaRPr>
          </a:p>
          <a:p>
            <a:pPr marL="12700" marR="5080">
              <a:lnSpc>
                <a:spcPct val="100000"/>
              </a:lnSpc>
              <a:spcBef>
                <a:spcPts val="5"/>
              </a:spcBef>
            </a:pP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unsigned</a:t>
            </a:r>
            <a:r>
              <a:rPr dirty="0" sz="2000" spc="-35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short</a:t>
            </a:r>
            <a:r>
              <a:rPr dirty="0" sz="2000" spc="-4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n3</a:t>
            </a:r>
            <a:r>
              <a:rPr dirty="0" sz="2000" spc="-25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=</a:t>
            </a:r>
            <a:r>
              <a:rPr dirty="0" sz="2000" spc="-2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 spc="-10">
                <a:solidFill>
                  <a:srgbClr val="0000FF"/>
                </a:solidFill>
                <a:latin typeface="Arial MT"/>
                <a:cs typeface="Arial MT"/>
              </a:rPr>
              <a:t>0xffe0; </a:t>
            </a:r>
            <a:r>
              <a:rPr dirty="0" sz="2000" spc="-54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char</a:t>
            </a:r>
            <a:r>
              <a:rPr dirty="0" sz="2000" spc="-3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c</a:t>
            </a:r>
            <a:r>
              <a:rPr dirty="0" sz="2000" spc="-20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=</a:t>
            </a:r>
            <a:r>
              <a:rPr dirty="0" sz="2000" spc="-15">
                <a:solidFill>
                  <a:srgbClr val="0000FF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0000FF"/>
                </a:solidFill>
                <a:latin typeface="Arial MT"/>
                <a:cs typeface="Arial MT"/>
              </a:rPr>
              <a:t>15;</a:t>
            </a:r>
            <a:endParaRPr sz="2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9590" y="1159840"/>
            <a:ext cx="1653539" cy="51435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200" b="1">
                <a:solidFill>
                  <a:srgbClr val="FF0000"/>
                </a:solidFill>
                <a:latin typeface="Microsoft YaHei"/>
                <a:cs typeface="Microsoft YaHei"/>
              </a:rPr>
              <a:t>思考题：</a:t>
            </a:r>
            <a:endParaRPr sz="32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/>
              <a:t>54</a:t>
            </a:fld>
          </a:p>
        </p:txBody>
      </p:sp>
      <p:sp>
        <p:nvSpPr>
          <p:cNvPr id="3" name="object 3"/>
          <p:cNvSpPr txBox="1"/>
          <p:nvPr/>
        </p:nvSpPr>
        <p:spPr>
          <a:xfrm>
            <a:off x="510946" y="2138933"/>
            <a:ext cx="7393940" cy="7575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latin typeface="Microsoft YaHei"/>
                <a:cs typeface="Microsoft YaHei"/>
              </a:rPr>
              <a:t>有两个</a:t>
            </a:r>
            <a:r>
              <a:rPr dirty="0" sz="2400" spc="-5">
                <a:latin typeface="Microsoft YaHei"/>
                <a:cs typeface="Microsoft YaHei"/>
              </a:rPr>
              <a:t>int</a:t>
            </a:r>
            <a:r>
              <a:rPr dirty="0" sz="2400">
                <a:latin typeface="Microsoft YaHei"/>
                <a:cs typeface="Microsoft YaHei"/>
              </a:rPr>
              <a:t>型的变量</a:t>
            </a:r>
            <a:r>
              <a:rPr dirty="0" sz="2400" spc="5">
                <a:latin typeface="Microsoft YaHei"/>
                <a:cs typeface="Microsoft YaHei"/>
              </a:rPr>
              <a:t>a</a:t>
            </a:r>
            <a:r>
              <a:rPr dirty="0" sz="2400">
                <a:latin typeface="Microsoft YaHei"/>
                <a:cs typeface="Microsoft YaHei"/>
              </a:rPr>
              <a:t>和</a:t>
            </a:r>
            <a:r>
              <a:rPr dirty="0" sz="2400" spc="-5">
                <a:latin typeface="Microsoft YaHei"/>
                <a:cs typeface="Microsoft YaHei"/>
              </a:rPr>
              <a:t>n(0</a:t>
            </a:r>
            <a:r>
              <a:rPr dirty="0" sz="2400" spc="-25">
                <a:latin typeface="Microsoft YaHei"/>
                <a:cs typeface="Microsoft YaHei"/>
              </a:rPr>
              <a:t> </a:t>
            </a:r>
            <a:r>
              <a:rPr dirty="0" sz="2400" spc="-5">
                <a:latin typeface="Microsoft YaHei"/>
                <a:cs typeface="Microsoft YaHei"/>
              </a:rPr>
              <a:t>&lt;=</a:t>
            </a:r>
            <a:r>
              <a:rPr dirty="0" sz="2400" spc="-20">
                <a:latin typeface="Microsoft YaHei"/>
                <a:cs typeface="Microsoft YaHei"/>
              </a:rPr>
              <a:t> </a:t>
            </a:r>
            <a:r>
              <a:rPr dirty="0" sz="2400">
                <a:latin typeface="Microsoft YaHei"/>
                <a:cs typeface="Microsoft YaHei"/>
              </a:rPr>
              <a:t>n</a:t>
            </a:r>
            <a:r>
              <a:rPr dirty="0" sz="2400" spc="-30">
                <a:latin typeface="Microsoft YaHei"/>
                <a:cs typeface="Microsoft YaHei"/>
              </a:rPr>
              <a:t> </a:t>
            </a:r>
            <a:r>
              <a:rPr dirty="0" sz="2400">
                <a:latin typeface="Microsoft YaHei"/>
                <a:cs typeface="Microsoft YaHei"/>
              </a:rPr>
              <a:t>&lt;=</a:t>
            </a:r>
            <a:r>
              <a:rPr dirty="0" sz="2400" spc="-20">
                <a:latin typeface="Microsoft YaHei"/>
                <a:cs typeface="Microsoft YaHei"/>
              </a:rPr>
              <a:t> </a:t>
            </a:r>
            <a:r>
              <a:rPr dirty="0" sz="2400" spc="-5">
                <a:latin typeface="Microsoft YaHei"/>
                <a:cs typeface="Microsoft YaHei"/>
              </a:rPr>
              <a:t>31)，</a:t>
            </a:r>
            <a:endParaRPr sz="24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400" spc="-5">
                <a:latin typeface="Microsoft YaHei"/>
                <a:cs typeface="Microsoft YaHei"/>
              </a:rPr>
              <a:t>要求写一个表达式，使该表达式的值</a:t>
            </a:r>
            <a:r>
              <a:rPr dirty="0" sz="2400">
                <a:latin typeface="Microsoft YaHei"/>
                <a:cs typeface="Microsoft YaHei"/>
              </a:rPr>
              <a:t>和a</a:t>
            </a:r>
            <a:r>
              <a:rPr dirty="0" sz="2400" spc="-5">
                <a:latin typeface="Microsoft YaHei"/>
                <a:cs typeface="Microsoft YaHei"/>
              </a:rPr>
              <a:t>的第n位相同。</a:t>
            </a:r>
            <a:endParaRPr sz="24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9590" y="368045"/>
            <a:ext cx="1653539" cy="51371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200" b="1">
                <a:solidFill>
                  <a:srgbClr val="FF0000"/>
                </a:solidFill>
                <a:latin typeface="Microsoft YaHei"/>
                <a:cs typeface="Microsoft YaHei"/>
              </a:rPr>
              <a:t>思考题：</a:t>
            </a:r>
            <a:endParaRPr sz="3200">
              <a:latin typeface="Microsoft YaHei"/>
              <a:cs typeface="Microsoft YaHe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42959" y="4034163"/>
            <a:ext cx="152400" cy="16891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310"/>
              </a:lnSpc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57</a:t>
            </a:r>
            <a:endParaRPr sz="1200">
              <a:latin typeface="Times New Roman"/>
              <a:cs typeface="Times New Roman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3701796" y="2494788"/>
          <a:ext cx="5346700" cy="5886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7700"/>
                <a:gridCol w="647700"/>
                <a:gridCol w="1368425"/>
                <a:gridCol w="647700"/>
                <a:gridCol w="1368425"/>
                <a:gridCol w="647700"/>
              </a:tblGrid>
              <a:tr h="576071">
                <a:tc>
                  <a:txBody>
                    <a:bodyPr/>
                    <a:lstStyle/>
                    <a:p>
                      <a:pPr marL="167005">
                        <a:lnSpc>
                          <a:spcPct val="100000"/>
                        </a:lnSpc>
                        <a:spcBef>
                          <a:spcPts val="1985"/>
                        </a:spcBef>
                      </a:pPr>
                      <a:r>
                        <a:rPr dirty="0" baseline="13888" sz="3000" spc="15">
                          <a:latin typeface="Arial MT"/>
                          <a:cs typeface="Arial MT"/>
                        </a:rPr>
                        <a:t>b</a:t>
                      </a:r>
                      <a:r>
                        <a:rPr dirty="0" sz="1300" spc="10">
                          <a:latin typeface="Arial MT"/>
                          <a:cs typeface="Arial MT"/>
                        </a:rPr>
                        <a:t>31</a:t>
                      </a:r>
                      <a:endParaRPr sz="1300">
                        <a:latin typeface="Arial MT"/>
                        <a:cs typeface="Arial MT"/>
                      </a:endParaRPr>
                    </a:p>
                  </a:txBody>
                  <a:tcPr marL="0" marR="0" marB="0" marT="252095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63830">
                        <a:lnSpc>
                          <a:spcPct val="100000"/>
                        </a:lnSpc>
                        <a:spcBef>
                          <a:spcPts val="1920"/>
                        </a:spcBef>
                      </a:pPr>
                      <a:r>
                        <a:rPr dirty="0" baseline="13888" sz="3000" spc="15">
                          <a:latin typeface="Arial MT"/>
                          <a:cs typeface="Arial MT"/>
                        </a:rPr>
                        <a:t>b</a:t>
                      </a:r>
                      <a:r>
                        <a:rPr dirty="0" sz="1300" spc="10">
                          <a:latin typeface="Arial MT"/>
                          <a:cs typeface="Arial MT"/>
                        </a:rPr>
                        <a:t>30</a:t>
                      </a:r>
                      <a:endParaRPr sz="1300">
                        <a:latin typeface="Arial MT"/>
                        <a:cs typeface="Arial MT"/>
                      </a:endParaRPr>
                    </a:p>
                  </a:txBody>
                  <a:tcPr marL="0" marR="0" marB="0" marT="24384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1250">
                        <a:latin typeface="Times New Roman"/>
                        <a:cs typeface="Times New Roman"/>
                      </a:endParaRPr>
                    </a:p>
                    <a:p>
                      <a:pPr marL="452755">
                        <a:lnSpc>
                          <a:spcPct val="100000"/>
                        </a:lnSpc>
                      </a:pPr>
                      <a:r>
                        <a:rPr dirty="0" sz="1400">
                          <a:latin typeface="Arial MT"/>
                          <a:cs typeface="Arial MT"/>
                        </a:rPr>
                        <a:t>……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B="0" marT="1905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63830">
                        <a:lnSpc>
                          <a:spcPct val="100000"/>
                        </a:lnSpc>
                        <a:spcBef>
                          <a:spcPts val="1445"/>
                        </a:spcBef>
                      </a:pPr>
                      <a:r>
                        <a:rPr dirty="0" sz="2000" spc="5">
                          <a:latin typeface="Arial MT"/>
                          <a:cs typeface="Arial MT"/>
                        </a:rPr>
                        <a:t>b</a:t>
                      </a:r>
                      <a:r>
                        <a:rPr dirty="0" baseline="-21367" sz="1950" spc="7">
                          <a:latin typeface="Arial MT"/>
                          <a:cs typeface="Arial MT"/>
                        </a:rPr>
                        <a:t>n</a:t>
                      </a:r>
                      <a:endParaRPr baseline="-21367" sz="1950">
                        <a:latin typeface="Arial MT"/>
                        <a:cs typeface="Arial MT"/>
                      </a:endParaRPr>
                    </a:p>
                  </a:txBody>
                  <a:tcPr marL="0" marR="0" marB="0" marT="183515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1250">
                        <a:latin typeface="Times New Roman"/>
                        <a:cs typeface="Times New Roman"/>
                      </a:endParaRPr>
                    </a:p>
                    <a:p>
                      <a:pPr marL="453390">
                        <a:lnSpc>
                          <a:spcPct val="100000"/>
                        </a:lnSpc>
                      </a:pPr>
                      <a:r>
                        <a:rPr dirty="0" sz="1400">
                          <a:latin typeface="Arial MT"/>
                          <a:cs typeface="Arial MT"/>
                        </a:rPr>
                        <a:t>……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B="0" marT="1905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1445"/>
                        </a:spcBef>
                      </a:pPr>
                      <a:r>
                        <a:rPr dirty="0" sz="2000" spc="5">
                          <a:latin typeface="Arial MT"/>
                          <a:cs typeface="Arial MT"/>
                        </a:rPr>
                        <a:t>b</a:t>
                      </a:r>
                      <a:r>
                        <a:rPr dirty="0" baseline="-21367" sz="1950" spc="7">
                          <a:latin typeface="Arial MT"/>
                          <a:cs typeface="Arial MT"/>
                        </a:rPr>
                        <a:t>0</a:t>
                      </a:r>
                      <a:endParaRPr baseline="-21367" sz="1950">
                        <a:latin typeface="Arial MT"/>
                        <a:cs typeface="Arial MT"/>
                      </a:endParaRPr>
                    </a:p>
                  </a:txBody>
                  <a:tcPr marL="0" marR="0" marB="0" marT="183515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3701796" y="3285744"/>
          <a:ext cx="5346700" cy="5899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7700"/>
                <a:gridCol w="647700"/>
                <a:gridCol w="1368425"/>
                <a:gridCol w="647700"/>
                <a:gridCol w="1368425"/>
                <a:gridCol w="647700"/>
              </a:tblGrid>
              <a:tr h="577595">
                <a:tc>
                  <a:txBody>
                    <a:bodyPr/>
                    <a:lstStyle/>
                    <a:p>
                      <a:pPr marL="167005">
                        <a:lnSpc>
                          <a:spcPct val="100000"/>
                        </a:lnSpc>
                        <a:spcBef>
                          <a:spcPts val="1995"/>
                        </a:spcBef>
                      </a:pPr>
                      <a:r>
                        <a:rPr dirty="0" baseline="13888" sz="3000" spc="15">
                          <a:latin typeface="Arial MT"/>
                          <a:cs typeface="Arial MT"/>
                        </a:rPr>
                        <a:t>b</a:t>
                      </a:r>
                      <a:r>
                        <a:rPr dirty="0" sz="1300" spc="10">
                          <a:latin typeface="Arial MT"/>
                          <a:cs typeface="Arial MT"/>
                        </a:rPr>
                        <a:t>31</a:t>
                      </a:r>
                      <a:endParaRPr sz="1300">
                        <a:latin typeface="Arial MT"/>
                        <a:cs typeface="Arial MT"/>
                      </a:endParaRPr>
                    </a:p>
                  </a:txBody>
                  <a:tcPr marL="0" marR="0" marB="0" marT="253365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67005">
                        <a:lnSpc>
                          <a:spcPct val="100000"/>
                        </a:lnSpc>
                        <a:spcBef>
                          <a:spcPts val="1995"/>
                        </a:spcBef>
                      </a:pPr>
                      <a:r>
                        <a:rPr dirty="0" baseline="13888" sz="3000" spc="15">
                          <a:latin typeface="Arial MT"/>
                          <a:cs typeface="Arial MT"/>
                        </a:rPr>
                        <a:t>b</a:t>
                      </a:r>
                      <a:r>
                        <a:rPr dirty="0" sz="1300" spc="10">
                          <a:latin typeface="Arial MT"/>
                          <a:cs typeface="Arial MT"/>
                        </a:rPr>
                        <a:t>31</a:t>
                      </a:r>
                      <a:endParaRPr sz="1300">
                        <a:latin typeface="Arial MT"/>
                        <a:cs typeface="Arial MT"/>
                      </a:endParaRPr>
                    </a:p>
                  </a:txBody>
                  <a:tcPr marL="0" marR="0" marB="0" marT="253365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250">
                        <a:latin typeface="Times New Roman"/>
                        <a:cs typeface="Times New Roman"/>
                      </a:endParaRPr>
                    </a:p>
                    <a:p>
                      <a:pPr marL="452755">
                        <a:lnSpc>
                          <a:spcPct val="100000"/>
                        </a:lnSpc>
                      </a:pPr>
                      <a:r>
                        <a:rPr dirty="0" sz="1400">
                          <a:latin typeface="Arial MT"/>
                          <a:cs typeface="Arial MT"/>
                        </a:rPr>
                        <a:t>……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B="0" marT="3175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63830">
                        <a:lnSpc>
                          <a:spcPct val="100000"/>
                        </a:lnSpc>
                        <a:spcBef>
                          <a:spcPts val="1450"/>
                        </a:spcBef>
                      </a:pPr>
                      <a:r>
                        <a:rPr dirty="0" sz="2000" spc="5">
                          <a:latin typeface="Arial MT"/>
                          <a:cs typeface="Arial MT"/>
                        </a:rPr>
                        <a:t>b</a:t>
                      </a:r>
                      <a:r>
                        <a:rPr dirty="0" baseline="-21367" sz="1950" spc="7">
                          <a:latin typeface="Arial MT"/>
                          <a:cs typeface="Arial MT"/>
                        </a:rPr>
                        <a:t>i</a:t>
                      </a:r>
                      <a:endParaRPr baseline="-21367" sz="1950">
                        <a:latin typeface="Arial MT"/>
                        <a:cs typeface="Arial MT"/>
                      </a:endParaRPr>
                    </a:p>
                  </a:txBody>
                  <a:tcPr marL="0" marR="0" marB="0" marT="18415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250">
                        <a:latin typeface="Times New Roman"/>
                        <a:cs typeface="Times New Roman"/>
                      </a:endParaRPr>
                    </a:p>
                    <a:p>
                      <a:pPr marL="453390">
                        <a:lnSpc>
                          <a:spcPct val="100000"/>
                        </a:lnSpc>
                      </a:pPr>
                      <a:r>
                        <a:rPr dirty="0" sz="1400">
                          <a:latin typeface="Arial MT"/>
                          <a:cs typeface="Arial MT"/>
                        </a:rPr>
                        <a:t>……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B="0" marT="3175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1450"/>
                        </a:spcBef>
                      </a:pPr>
                      <a:r>
                        <a:rPr dirty="0" sz="2000" spc="10">
                          <a:latin typeface="Arial MT"/>
                          <a:cs typeface="Arial MT"/>
                        </a:rPr>
                        <a:t>b</a:t>
                      </a:r>
                      <a:r>
                        <a:rPr dirty="0" baseline="-21367" sz="1950" spc="15">
                          <a:latin typeface="Arial MT"/>
                          <a:cs typeface="Arial MT"/>
                        </a:rPr>
                        <a:t>n</a:t>
                      </a:r>
                      <a:endParaRPr baseline="-21367" sz="1950">
                        <a:latin typeface="Arial MT"/>
                        <a:cs typeface="Arial MT"/>
                      </a:endParaRPr>
                    </a:p>
                  </a:txBody>
                  <a:tcPr marL="0" marR="0" marB="0" marT="18415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3701796" y="4078223"/>
          <a:ext cx="5346700" cy="5886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7700"/>
                <a:gridCol w="647700"/>
                <a:gridCol w="1368425"/>
                <a:gridCol w="647700"/>
                <a:gridCol w="1368425"/>
                <a:gridCol w="647700"/>
              </a:tblGrid>
              <a:tr h="576072">
                <a:tc>
                  <a:txBody>
                    <a:bodyPr/>
                    <a:lstStyle/>
                    <a:p>
                      <a:pPr marL="167005"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r>
                        <a:rPr dirty="0" sz="2000">
                          <a:latin typeface="Arial MT"/>
                          <a:cs typeface="Arial MT"/>
                        </a:rPr>
                        <a:t>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B="0" marT="19050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63830">
                        <a:lnSpc>
                          <a:spcPct val="100000"/>
                        </a:lnSpc>
                        <a:spcBef>
                          <a:spcPts val="1440"/>
                        </a:spcBef>
                      </a:pPr>
                      <a:r>
                        <a:rPr dirty="0" sz="2000">
                          <a:latin typeface="Arial MT"/>
                          <a:cs typeface="Arial MT"/>
                        </a:rPr>
                        <a:t>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B="0" marT="18288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250">
                        <a:latin typeface="Times New Roman"/>
                        <a:cs typeface="Times New Roman"/>
                      </a:endParaRPr>
                    </a:p>
                    <a:p>
                      <a:pPr marL="452755">
                        <a:lnSpc>
                          <a:spcPct val="100000"/>
                        </a:lnSpc>
                      </a:pPr>
                      <a:r>
                        <a:rPr dirty="0" sz="1400">
                          <a:latin typeface="Arial MT"/>
                          <a:cs typeface="Arial MT"/>
                        </a:rPr>
                        <a:t>……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B="0" marT="3175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63830">
                        <a:lnSpc>
                          <a:spcPct val="100000"/>
                        </a:lnSpc>
                        <a:spcBef>
                          <a:spcPts val="1450"/>
                        </a:spcBef>
                      </a:pPr>
                      <a:r>
                        <a:rPr dirty="0" sz="2000">
                          <a:latin typeface="Arial MT"/>
                          <a:cs typeface="Arial MT"/>
                        </a:rPr>
                        <a:t>0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B="0" marT="18415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250">
                        <a:latin typeface="Times New Roman"/>
                        <a:cs typeface="Times New Roman"/>
                      </a:endParaRPr>
                    </a:p>
                    <a:p>
                      <a:pPr marL="453390">
                        <a:lnSpc>
                          <a:spcPct val="100000"/>
                        </a:lnSpc>
                      </a:pPr>
                      <a:r>
                        <a:rPr dirty="0" sz="1400">
                          <a:latin typeface="Arial MT"/>
                          <a:cs typeface="Arial MT"/>
                        </a:rPr>
                        <a:t>……</a:t>
                      </a:r>
                      <a:endParaRPr sz="1400">
                        <a:latin typeface="Arial MT"/>
                        <a:cs typeface="Arial MT"/>
                      </a:endParaRPr>
                    </a:p>
                  </a:txBody>
                  <a:tcPr marL="0" marR="0" marB="0" marT="3175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2710">
                        <a:lnSpc>
                          <a:spcPct val="100000"/>
                        </a:lnSpc>
                        <a:spcBef>
                          <a:spcPts val="1450"/>
                        </a:spcBef>
                      </a:pPr>
                      <a:r>
                        <a:rPr dirty="0" sz="2000" spc="5">
                          <a:latin typeface="Arial MT"/>
                          <a:cs typeface="Arial MT"/>
                        </a:rPr>
                        <a:t>b</a:t>
                      </a:r>
                      <a:r>
                        <a:rPr dirty="0" baseline="-21367" sz="1950" spc="7">
                          <a:latin typeface="Arial MT"/>
                          <a:cs typeface="Arial MT"/>
                        </a:rPr>
                        <a:t>n</a:t>
                      </a:r>
                      <a:endParaRPr baseline="-21367" sz="1950">
                        <a:latin typeface="Arial MT"/>
                        <a:cs typeface="Arial MT"/>
                      </a:endParaRPr>
                    </a:p>
                  </a:txBody>
                  <a:tcPr marL="0" marR="0" marB="0" marT="18415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7" name="object 7"/>
          <p:cNvSpPr/>
          <p:nvPr/>
        </p:nvSpPr>
        <p:spPr>
          <a:xfrm>
            <a:off x="8388095" y="4084320"/>
            <a:ext cx="647700" cy="576580"/>
          </a:xfrm>
          <a:custGeom>
            <a:avLst/>
            <a:gdLst/>
            <a:ahLst/>
            <a:cxnLst/>
            <a:rect l="l" t="t" r="r" b="b"/>
            <a:pathLst>
              <a:path w="647700" h="576579">
                <a:moveTo>
                  <a:pt x="647700" y="0"/>
                </a:moveTo>
                <a:lnTo>
                  <a:pt x="0" y="0"/>
                </a:lnTo>
                <a:lnTo>
                  <a:pt x="0" y="576071"/>
                </a:lnTo>
                <a:lnTo>
                  <a:pt x="647700" y="576071"/>
                </a:lnTo>
                <a:lnTo>
                  <a:pt x="6477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264795">
              <a:lnSpc>
                <a:spcPct val="100000"/>
              </a:lnSpc>
              <a:spcBef>
                <a:spcPts val="100"/>
              </a:spcBef>
            </a:pPr>
            <a:r>
              <a:rPr dirty="0" spc="-5"/>
              <a:t>有两</a:t>
            </a:r>
            <a:r>
              <a:rPr dirty="0"/>
              <a:t>个</a:t>
            </a:r>
            <a:r>
              <a:rPr dirty="0" spc="-5"/>
              <a:t>int型的变量</a:t>
            </a:r>
            <a:r>
              <a:rPr dirty="0"/>
              <a:t>a</a:t>
            </a:r>
            <a:r>
              <a:rPr dirty="0" spc="-5"/>
              <a:t>和n(0</a:t>
            </a:r>
            <a:r>
              <a:rPr dirty="0" spc="-25"/>
              <a:t> </a:t>
            </a:r>
            <a:r>
              <a:rPr dirty="0"/>
              <a:t>&lt;=</a:t>
            </a:r>
            <a:r>
              <a:rPr dirty="0" spc="-25"/>
              <a:t> </a:t>
            </a:r>
            <a:r>
              <a:rPr dirty="0"/>
              <a:t>n</a:t>
            </a:r>
            <a:r>
              <a:rPr dirty="0" spc="-20"/>
              <a:t> </a:t>
            </a:r>
            <a:r>
              <a:rPr dirty="0"/>
              <a:t>&lt;=</a:t>
            </a:r>
            <a:r>
              <a:rPr dirty="0" spc="-15"/>
              <a:t> </a:t>
            </a:r>
            <a:r>
              <a:rPr dirty="0" spc="-5"/>
              <a:t>31)，</a:t>
            </a:r>
          </a:p>
          <a:p>
            <a:pPr marL="264795">
              <a:lnSpc>
                <a:spcPct val="100000"/>
              </a:lnSpc>
              <a:spcBef>
                <a:spcPts val="5"/>
              </a:spcBef>
            </a:pPr>
            <a:r>
              <a:rPr dirty="0"/>
              <a:t>要求写一个表达式，使该表达式的值</a:t>
            </a:r>
            <a:r>
              <a:rPr dirty="0" spc="5"/>
              <a:t>和a</a:t>
            </a:r>
            <a:r>
              <a:rPr dirty="0"/>
              <a:t>的第n位相同。</a:t>
            </a: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200"/>
          </a:p>
          <a:p>
            <a:pPr algn="ctr" marR="1290320">
              <a:lnSpc>
                <a:spcPts val="2055"/>
              </a:lnSpc>
            </a:pPr>
            <a:r>
              <a:rPr dirty="0" sz="1800" spc="-5">
                <a:latin typeface="Arial MT"/>
                <a:cs typeface="Arial MT"/>
              </a:rPr>
              <a:t>a</a:t>
            </a:r>
            <a:endParaRPr sz="1800">
              <a:latin typeface="Arial MT"/>
              <a:cs typeface="Arial MT"/>
            </a:endParaRPr>
          </a:p>
          <a:p>
            <a:pPr marL="12700">
              <a:lnSpc>
                <a:spcPts val="2295"/>
              </a:lnSpc>
            </a:pPr>
            <a:r>
              <a:rPr dirty="0" sz="2000" b="1">
                <a:solidFill>
                  <a:srgbClr val="1F487C"/>
                </a:solidFill>
                <a:latin typeface="Microsoft YaHei"/>
                <a:cs typeface="Microsoft YaHei"/>
              </a:rPr>
              <a:t>答案：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ts val="2135"/>
              </a:lnSpc>
              <a:spcBef>
                <a:spcPts val="25"/>
              </a:spcBef>
              <a:tabLst>
                <a:tab pos="1178560" algn="l"/>
              </a:tabLst>
            </a:pPr>
            <a:r>
              <a:rPr dirty="0" sz="2000">
                <a:latin typeface="Arial MT"/>
                <a:cs typeface="Arial MT"/>
              </a:rPr>
              <a:t>(</a:t>
            </a:r>
            <a:r>
              <a:rPr dirty="0" sz="2000" spc="-1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a</a:t>
            </a:r>
            <a:r>
              <a:rPr dirty="0" sz="2000" spc="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&gt;&gt;</a:t>
            </a:r>
            <a:r>
              <a:rPr dirty="0" sz="2000" spc="-4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n</a:t>
            </a:r>
            <a:r>
              <a:rPr dirty="0" sz="2000" spc="5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)	&amp;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1</a:t>
            </a:r>
            <a:endParaRPr sz="2000">
              <a:latin typeface="Arial MT"/>
              <a:cs typeface="Arial MT"/>
            </a:endParaRPr>
          </a:p>
          <a:p>
            <a:pPr algn="ctr" marR="1617345">
              <a:lnSpc>
                <a:spcPts val="1895"/>
              </a:lnSpc>
            </a:pPr>
            <a:r>
              <a:rPr dirty="0" sz="1800" spc="-5">
                <a:latin typeface="Arial MT"/>
                <a:cs typeface="Arial MT"/>
              </a:rPr>
              <a:t>a&gt;&gt;n</a:t>
            </a:r>
            <a:endParaRPr sz="1800">
              <a:latin typeface="Arial MT"/>
              <a:cs typeface="Arial MT"/>
            </a:endParaRPr>
          </a:p>
          <a:p>
            <a:pPr>
              <a:lnSpc>
                <a:spcPct val="100000"/>
              </a:lnSpc>
            </a:pPr>
            <a:endParaRPr sz="20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000">
              <a:latin typeface="Arial MT"/>
              <a:cs typeface="Arial MT"/>
            </a:endParaRPr>
          </a:p>
          <a:p>
            <a:pPr marL="2172970">
              <a:lnSpc>
                <a:spcPct val="100000"/>
              </a:lnSpc>
              <a:spcBef>
                <a:spcPts val="5"/>
              </a:spcBef>
            </a:pPr>
            <a:r>
              <a:rPr dirty="0" sz="1800" spc="-5">
                <a:latin typeface="Arial MT"/>
                <a:cs typeface="Arial MT"/>
              </a:rPr>
              <a:t>(a&gt;&gt;n)</a:t>
            </a:r>
            <a:r>
              <a:rPr dirty="0" sz="1800" spc="-45">
                <a:latin typeface="Arial MT"/>
                <a:cs typeface="Arial MT"/>
              </a:rPr>
              <a:t> </a:t>
            </a:r>
            <a:r>
              <a:rPr dirty="0" sz="1800">
                <a:latin typeface="Arial MT"/>
                <a:cs typeface="Arial MT"/>
              </a:rPr>
              <a:t>&amp;</a:t>
            </a:r>
            <a:r>
              <a:rPr dirty="0" sz="1800" spc="-35">
                <a:latin typeface="Arial MT"/>
                <a:cs typeface="Arial MT"/>
              </a:rPr>
              <a:t> </a:t>
            </a:r>
            <a:r>
              <a:rPr dirty="0" sz="1800" spc="-5">
                <a:latin typeface="Arial MT"/>
                <a:cs typeface="Arial MT"/>
              </a:rPr>
              <a:t>1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58267" y="1346149"/>
            <a:ext cx="7646670" cy="22917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64795">
              <a:lnSpc>
                <a:spcPct val="100000"/>
              </a:lnSpc>
              <a:spcBef>
                <a:spcPts val="100"/>
              </a:spcBef>
            </a:pPr>
            <a:r>
              <a:rPr dirty="0" sz="2400" spc="-5">
                <a:latin typeface="Microsoft YaHei"/>
                <a:cs typeface="Microsoft YaHei"/>
              </a:rPr>
              <a:t>有两</a:t>
            </a:r>
            <a:r>
              <a:rPr dirty="0" sz="2400">
                <a:latin typeface="Microsoft YaHei"/>
                <a:cs typeface="Microsoft YaHei"/>
              </a:rPr>
              <a:t>个</a:t>
            </a:r>
            <a:r>
              <a:rPr dirty="0" sz="2400" spc="-5">
                <a:latin typeface="Microsoft YaHei"/>
                <a:cs typeface="Microsoft YaHei"/>
              </a:rPr>
              <a:t>int型的变量</a:t>
            </a:r>
            <a:r>
              <a:rPr dirty="0" sz="2400">
                <a:latin typeface="Microsoft YaHei"/>
                <a:cs typeface="Microsoft YaHei"/>
              </a:rPr>
              <a:t>a</a:t>
            </a:r>
            <a:r>
              <a:rPr dirty="0" sz="2400" spc="-5">
                <a:latin typeface="Microsoft YaHei"/>
                <a:cs typeface="Microsoft YaHei"/>
              </a:rPr>
              <a:t>和n(0</a:t>
            </a:r>
            <a:r>
              <a:rPr dirty="0" sz="2400" spc="-25">
                <a:latin typeface="Microsoft YaHei"/>
                <a:cs typeface="Microsoft YaHei"/>
              </a:rPr>
              <a:t> </a:t>
            </a:r>
            <a:r>
              <a:rPr dirty="0" sz="2400">
                <a:latin typeface="Microsoft YaHei"/>
                <a:cs typeface="Microsoft YaHei"/>
              </a:rPr>
              <a:t>&lt;=</a:t>
            </a:r>
            <a:r>
              <a:rPr dirty="0" sz="2400" spc="-25">
                <a:latin typeface="Microsoft YaHei"/>
                <a:cs typeface="Microsoft YaHei"/>
              </a:rPr>
              <a:t> </a:t>
            </a:r>
            <a:r>
              <a:rPr dirty="0" sz="2400">
                <a:latin typeface="Microsoft YaHei"/>
                <a:cs typeface="Microsoft YaHei"/>
              </a:rPr>
              <a:t>n</a:t>
            </a:r>
            <a:r>
              <a:rPr dirty="0" sz="2400" spc="-20">
                <a:latin typeface="Microsoft YaHei"/>
                <a:cs typeface="Microsoft YaHei"/>
              </a:rPr>
              <a:t> </a:t>
            </a:r>
            <a:r>
              <a:rPr dirty="0" sz="2400">
                <a:latin typeface="Microsoft YaHei"/>
                <a:cs typeface="Microsoft YaHei"/>
              </a:rPr>
              <a:t>&lt;</a:t>
            </a:r>
            <a:r>
              <a:rPr dirty="0" sz="2400" spc="-10">
                <a:latin typeface="Microsoft YaHei"/>
                <a:cs typeface="Microsoft YaHei"/>
              </a:rPr>
              <a:t> </a:t>
            </a:r>
            <a:r>
              <a:rPr dirty="0" sz="2400" spc="-5">
                <a:latin typeface="Microsoft YaHei"/>
                <a:cs typeface="Microsoft YaHei"/>
              </a:rPr>
              <a:t>31)，</a:t>
            </a:r>
            <a:endParaRPr sz="2400">
              <a:latin typeface="Microsoft YaHei"/>
              <a:cs typeface="Microsoft YaHei"/>
            </a:endParaRPr>
          </a:p>
          <a:p>
            <a:pPr marL="264795">
              <a:lnSpc>
                <a:spcPct val="100000"/>
              </a:lnSpc>
              <a:spcBef>
                <a:spcPts val="5"/>
              </a:spcBef>
            </a:pPr>
            <a:r>
              <a:rPr dirty="0" sz="2400">
                <a:latin typeface="Microsoft YaHei"/>
                <a:cs typeface="Microsoft YaHei"/>
              </a:rPr>
              <a:t>要求写一个表达式，使该表达式的值</a:t>
            </a:r>
            <a:r>
              <a:rPr dirty="0" sz="2400" spc="5">
                <a:latin typeface="Microsoft YaHei"/>
                <a:cs typeface="Microsoft YaHei"/>
              </a:rPr>
              <a:t>和a</a:t>
            </a:r>
            <a:r>
              <a:rPr dirty="0" sz="2400">
                <a:latin typeface="Microsoft YaHei"/>
                <a:cs typeface="Microsoft YaHei"/>
              </a:rPr>
              <a:t>的第n位相同。</a:t>
            </a:r>
            <a:endParaRPr sz="24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26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solidFill>
                  <a:srgbClr val="1F487C"/>
                </a:solidFill>
                <a:latin typeface="Microsoft YaHei"/>
                <a:cs typeface="Microsoft YaHei"/>
              </a:rPr>
              <a:t>另一答案：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300">
              <a:latin typeface="Microsoft YaHei"/>
              <a:cs typeface="Microsoft YaHei"/>
            </a:endParaRPr>
          </a:p>
          <a:p>
            <a:pPr marL="82550">
              <a:lnSpc>
                <a:spcPct val="100000"/>
              </a:lnSpc>
              <a:tabLst>
                <a:tab pos="448309" algn="l"/>
                <a:tab pos="756920" algn="l"/>
              </a:tabLst>
            </a:pPr>
            <a:r>
              <a:rPr dirty="0" sz="2000">
                <a:latin typeface="Arial MT"/>
                <a:cs typeface="Arial MT"/>
              </a:rPr>
              <a:t>(a	&amp;	(</a:t>
            </a:r>
            <a:r>
              <a:rPr dirty="0" sz="2000">
                <a:solidFill>
                  <a:srgbClr val="FF0000"/>
                </a:solidFill>
                <a:latin typeface="Arial MT"/>
                <a:cs typeface="Arial MT"/>
              </a:rPr>
              <a:t>1</a:t>
            </a:r>
            <a:r>
              <a:rPr dirty="0" sz="2000" spc="-45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FF0000"/>
                </a:solidFill>
                <a:latin typeface="Arial MT"/>
                <a:cs typeface="Arial MT"/>
              </a:rPr>
              <a:t>&lt;&lt;</a:t>
            </a:r>
            <a:r>
              <a:rPr dirty="0" sz="2000" spc="-30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000">
                <a:solidFill>
                  <a:srgbClr val="FF0000"/>
                </a:solidFill>
                <a:latin typeface="Arial MT"/>
                <a:cs typeface="Arial MT"/>
              </a:rPr>
              <a:t>n</a:t>
            </a:r>
            <a:r>
              <a:rPr dirty="0" sz="2000" spc="-25">
                <a:solidFill>
                  <a:srgbClr val="FF0000"/>
                </a:solidFill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))</a:t>
            </a:r>
            <a:r>
              <a:rPr dirty="0" sz="2000" spc="-2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&gt;&gt;</a:t>
            </a:r>
            <a:r>
              <a:rPr dirty="0" sz="2000" spc="-50">
                <a:latin typeface="Arial MT"/>
                <a:cs typeface="Arial MT"/>
              </a:rPr>
              <a:t> </a:t>
            </a:r>
            <a:r>
              <a:rPr dirty="0" sz="2000">
                <a:latin typeface="Arial MT"/>
                <a:cs typeface="Arial MT"/>
              </a:rPr>
              <a:t>n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9590" y="368045"/>
            <a:ext cx="1653539" cy="51371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200" b="1">
                <a:solidFill>
                  <a:srgbClr val="FF0000"/>
                </a:solidFill>
                <a:latin typeface="Microsoft YaHei"/>
                <a:cs typeface="Microsoft YaHei"/>
              </a:rPr>
              <a:t>思考题：</a:t>
            </a:r>
            <a:endParaRPr sz="32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154940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函数的定义</a:t>
            </a:r>
            <a:endParaRPr sz="2400"/>
          </a:p>
        </p:txBody>
      </p:sp>
      <p:sp>
        <p:nvSpPr>
          <p:cNvPr id="4" name="object 4"/>
          <p:cNvSpPr txBox="1"/>
          <p:nvPr/>
        </p:nvSpPr>
        <p:spPr>
          <a:xfrm>
            <a:off x="8481059" y="4813366"/>
            <a:ext cx="1530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4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9590" y="1731010"/>
            <a:ext cx="7971790" cy="18554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3545840" algn="l"/>
                <a:tab pos="4943475" algn="l"/>
              </a:tabLst>
            </a:pPr>
            <a:r>
              <a:rPr dirty="0" sz="2000" b="1">
                <a:latin typeface="Microsoft YaHei"/>
                <a:cs typeface="Microsoft YaHei"/>
              </a:rPr>
              <a:t>返回值类型</a:t>
            </a:r>
            <a:r>
              <a:rPr dirty="0" sz="2000" spc="-5" b="1">
                <a:latin typeface="Microsoft YaHei"/>
                <a:cs typeface="Microsoft YaHei"/>
              </a:rPr>
              <a:t> </a:t>
            </a:r>
            <a:r>
              <a:rPr dirty="0" sz="2000" b="1">
                <a:latin typeface="Microsoft YaHei"/>
                <a:cs typeface="Microsoft YaHei"/>
              </a:rPr>
              <a:t>函数名</a:t>
            </a:r>
            <a:r>
              <a:rPr dirty="0" sz="2000" spc="-5" b="1">
                <a:latin typeface="Microsoft YaHei"/>
                <a:cs typeface="Microsoft YaHei"/>
              </a:rPr>
              <a:t>(</a:t>
            </a:r>
            <a:r>
              <a:rPr dirty="0" sz="2000" b="1">
                <a:latin typeface="Microsoft YaHei"/>
                <a:cs typeface="Microsoft YaHei"/>
              </a:rPr>
              <a:t>参数1类型	参数1名</a:t>
            </a:r>
            <a:r>
              <a:rPr dirty="0" sz="2000" spc="-5" b="1">
                <a:latin typeface="Microsoft YaHei"/>
                <a:cs typeface="Microsoft YaHei"/>
              </a:rPr>
              <a:t>称</a:t>
            </a:r>
            <a:r>
              <a:rPr dirty="0" sz="2000" b="1">
                <a:latin typeface="Microsoft YaHei"/>
                <a:cs typeface="Microsoft YaHei"/>
              </a:rPr>
              <a:t>,	参数2类型</a:t>
            </a:r>
            <a:r>
              <a:rPr dirty="0" sz="2000" spc="-65" b="1">
                <a:latin typeface="Microsoft YaHei"/>
                <a:cs typeface="Microsoft YaHei"/>
              </a:rPr>
              <a:t> </a:t>
            </a:r>
            <a:r>
              <a:rPr dirty="0" sz="2000" b="1">
                <a:latin typeface="Microsoft YaHei"/>
                <a:cs typeface="Microsoft YaHei"/>
              </a:rPr>
              <a:t>参数2名称……)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latin typeface="Microsoft YaHei"/>
                <a:cs typeface="Microsoft YaHei"/>
              </a:rPr>
              <a:t>{</a:t>
            </a:r>
            <a:endParaRPr sz="20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 b="1">
                <a:latin typeface="Microsoft YaHei"/>
                <a:cs typeface="Microsoft YaHei"/>
              </a:rPr>
              <a:t>语句组(即“函数体”）</a:t>
            </a:r>
            <a:endParaRPr sz="2000">
              <a:latin typeface="Microsoft YaHei"/>
              <a:cs typeface="Microsoft YaHei"/>
            </a:endParaRPr>
          </a:p>
          <a:p>
            <a:pPr marL="12700">
              <a:lnSpc>
                <a:spcPct val="100000"/>
              </a:lnSpc>
            </a:pPr>
            <a:r>
              <a:rPr dirty="0" sz="2000" b="1">
                <a:latin typeface="Microsoft YaHei"/>
                <a:cs typeface="Microsoft YaHei"/>
              </a:rPr>
              <a:t>}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203200" indent="-191135">
              <a:lnSpc>
                <a:spcPct val="100000"/>
              </a:lnSpc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如果函数不需要返回值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则“</a:t>
            </a:r>
            <a:r>
              <a:rPr dirty="0" sz="2000" spc="-15">
                <a:latin typeface="Microsoft YaHei"/>
                <a:cs typeface="Microsoft YaHei"/>
              </a:rPr>
              <a:t>返</a:t>
            </a:r>
            <a:r>
              <a:rPr dirty="0" sz="2000">
                <a:latin typeface="Microsoft YaHei"/>
                <a:cs typeface="Microsoft YaHei"/>
              </a:rPr>
              <a:t>回值</a:t>
            </a:r>
            <a:r>
              <a:rPr dirty="0" sz="2000" spc="-15">
                <a:latin typeface="Microsoft YaHei"/>
                <a:cs typeface="Microsoft YaHei"/>
              </a:rPr>
              <a:t>类</a:t>
            </a:r>
            <a:r>
              <a:rPr dirty="0" sz="2000">
                <a:latin typeface="Microsoft YaHei"/>
                <a:cs typeface="Microsoft YaHei"/>
              </a:rPr>
              <a:t>型”</a:t>
            </a:r>
            <a:r>
              <a:rPr dirty="0" sz="2000" spc="-15">
                <a:latin typeface="Microsoft YaHei"/>
                <a:cs typeface="Microsoft YaHei"/>
              </a:rPr>
              <a:t>可</a:t>
            </a:r>
            <a:r>
              <a:rPr dirty="0" sz="2000">
                <a:latin typeface="Microsoft YaHei"/>
                <a:cs typeface="Microsoft YaHei"/>
              </a:rPr>
              <a:t>以写</a:t>
            </a:r>
            <a:r>
              <a:rPr dirty="0" sz="2000" spc="-5">
                <a:latin typeface="Microsoft YaHei"/>
                <a:cs typeface="Microsoft YaHei"/>
              </a:rPr>
              <a:t>“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void</a:t>
            </a:r>
            <a:r>
              <a:rPr dirty="0" sz="2000" spc="-5">
                <a:latin typeface="Microsoft YaHei"/>
                <a:cs typeface="Microsoft YaHei"/>
              </a:rPr>
              <a:t>”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95719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函数调用和</a:t>
            </a:r>
            <a:r>
              <a:rPr dirty="0" sz="2400">
                <a:solidFill>
                  <a:srgbClr val="1F487C"/>
                </a:solidFill>
                <a:latin typeface="Arial MT"/>
                <a:cs typeface="Arial MT"/>
              </a:rPr>
              <a:t>retu</a:t>
            </a:r>
            <a:r>
              <a:rPr dirty="0" sz="2400" spc="5">
                <a:solidFill>
                  <a:srgbClr val="1F487C"/>
                </a:solidFill>
                <a:latin typeface="Arial MT"/>
                <a:cs typeface="Arial MT"/>
              </a:rPr>
              <a:t>r</a:t>
            </a: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n</a:t>
            </a:r>
            <a:r>
              <a:rPr dirty="0" sz="2400">
                <a:solidFill>
                  <a:srgbClr val="1F487C"/>
                </a:solidFill>
              </a:rPr>
              <a:t>语句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506459" y="4796739"/>
            <a:ext cx="102235" cy="208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7</a:t>
            </a:r>
            <a:endParaRPr sz="12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29590" y="722757"/>
            <a:ext cx="8404860" cy="3684904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03200" indent="-191135">
              <a:lnSpc>
                <a:spcPct val="100000"/>
              </a:lnSpc>
              <a:spcBef>
                <a:spcPts val="10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调用函数：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函数名（参数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1</a:t>
            </a:r>
            <a:r>
              <a:rPr dirty="0" sz="2000" spc="-5">
                <a:solidFill>
                  <a:srgbClr val="FF0000"/>
                </a:solidFill>
                <a:latin typeface="Microsoft YaHei"/>
                <a:cs typeface="Microsoft YaHei"/>
              </a:rPr>
              <a:t>,参数2，…</a:t>
            </a: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…</a:t>
            </a:r>
            <a:r>
              <a:rPr dirty="0" sz="2000" spc="5">
                <a:solidFill>
                  <a:srgbClr val="FF0000"/>
                </a:solidFill>
                <a:latin typeface="Microsoft YaHei"/>
                <a:cs typeface="Microsoft YaHei"/>
              </a:rPr>
              <a:t>）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00">
              <a:latin typeface="Microsoft YaHei"/>
              <a:cs typeface="Microsoft YaHei"/>
            </a:endParaRPr>
          </a:p>
          <a:p>
            <a:pPr marL="12700" marR="316230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>
                <a:latin typeface="Microsoft YaHei"/>
                <a:cs typeface="Microsoft YaHei"/>
              </a:rPr>
              <a:t>对函数的调用，也是一</a:t>
            </a:r>
            <a:r>
              <a:rPr dirty="0" sz="2000" spc="-15">
                <a:latin typeface="Microsoft YaHei"/>
                <a:cs typeface="Microsoft YaHei"/>
              </a:rPr>
              <a:t>个</a:t>
            </a:r>
            <a:r>
              <a:rPr dirty="0" sz="2000">
                <a:latin typeface="Microsoft YaHei"/>
                <a:cs typeface="Microsoft YaHei"/>
              </a:rPr>
              <a:t>表达</a:t>
            </a:r>
            <a:r>
              <a:rPr dirty="0" sz="2000" spc="-15">
                <a:latin typeface="Microsoft YaHei"/>
                <a:cs typeface="Microsoft YaHei"/>
              </a:rPr>
              <a:t>式</a:t>
            </a:r>
            <a:r>
              <a:rPr dirty="0" sz="2000">
                <a:latin typeface="Microsoft YaHei"/>
                <a:cs typeface="Microsoft YaHei"/>
              </a:rPr>
              <a:t>。函</a:t>
            </a:r>
            <a:r>
              <a:rPr dirty="0" sz="2000" spc="-15">
                <a:latin typeface="Microsoft YaHei"/>
                <a:cs typeface="Microsoft YaHei"/>
              </a:rPr>
              <a:t>数</a:t>
            </a:r>
            <a:r>
              <a:rPr dirty="0" sz="2000">
                <a:latin typeface="Microsoft YaHei"/>
                <a:cs typeface="Microsoft YaHei"/>
              </a:rPr>
              <a:t>调用</a:t>
            </a:r>
            <a:r>
              <a:rPr dirty="0" sz="2000" spc="-15">
                <a:latin typeface="Microsoft YaHei"/>
                <a:cs typeface="Microsoft YaHei"/>
              </a:rPr>
              <a:t>表</a:t>
            </a:r>
            <a:r>
              <a:rPr dirty="0" sz="2000">
                <a:latin typeface="Microsoft YaHei"/>
                <a:cs typeface="Microsoft YaHei"/>
              </a:rPr>
              <a:t>达式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值，</a:t>
            </a:r>
            <a:r>
              <a:rPr dirty="0" sz="2000" spc="-15">
                <a:latin typeface="Microsoft YaHei"/>
                <a:cs typeface="Microsoft YaHei"/>
              </a:rPr>
              <a:t>由</a:t>
            </a:r>
            <a:r>
              <a:rPr dirty="0" sz="2000">
                <a:latin typeface="Microsoft YaHei"/>
                <a:cs typeface="Microsoft YaHei"/>
              </a:rPr>
              <a:t>函数</a:t>
            </a:r>
            <a:r>
              <a:rPr dirty="0" sz="2000" spc="-15">
                <a:latin typeface="Microsoft YaHei"/>
                <a:cs typeface="Microsoft YaHei"/>
              </a:rPr>
              <a:t>内</a:t>
            </a:r>
            <a:r>
              <a:rPr dirty="0" sz="2000">
                <a:latin typeface="Microsoft YaHei"/>
                <a:cs typeface="Microsoft YaHei"/>
              </a:rPr>
              <a:t>部的 </a:t>
            </a:r>
            <a:r>
              <a:rPr dirty="0" sz="2000" spc="-5">
                <a:latin typeface="Microsoft YaHei"/>
                <a:cs typeface="Microsoft YaHei"/>
              </a:rPr>
              <a:t>return</a:t>
            </a:r>
            <a:r>
              <a:rPr dirty="0" sz="2000">
                <a:latin typeface="Microsoft YaHei"/>
                <a:cs typeface="Microsoft YaHei"/>
              </a:rPr>
              <a:t>语句决定。</a:t>
            </a:r>
            <a:r>
              <a:rPr dirty="0" sz="2000" spc="-10">
                <a:latin typeface="Microsoft YaHei"/>
                <a:cs typeface="Microsoft YaHei"/>
              </a:rPr>
              <a:t>return</a:t>
            </a:r>
            <a:r>
              <a:rPr dirty="0" sz="2000">
                <a:latin typeface="Microsoft YaHei"/>
                <a:cs typeface="Microsoft YaHei"/>
              </a:rPr>
              <a:t>语句</a:t>
            </a:r>
            <a:r>
              <a:rPr dirty="0" sz="2000" spc="-15">
                <a:latin typeface="Microsoft YaHei"/>
                <a:cs typeface="Microsoft YaHei"/>
              </a:rPr>
              <a:t>语</a:t>
            </a:r>
            <a:r>
              <a:rPr dirty="0" sz="2000">
                <a:latin typeface="Microsoft YaHei"/>
                <a:cs typeface="Microsoft YaHei"/>
              </a:rPr>
              <a:t>法如</a:t>
            </a:r>
            <a:r>
              <a:rPr dirty="0" sz="2000" spc="-15">
                <a:latin typeface="Microsoft YaHei"/>
                <a:cs typeface="Microsoft YaHei"/>
              </a:rPr>
              <a:t>下</a:t>
            </a:r>
            <a:r>
              <a:rPr dirty="0" sz="2000">
                <a:latin typeface="Microsoft YaHei"/>
                <a:cs typeface="Microsoft YaHei"/>
              </a:rPr>
              <a:t>：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Wingdings"/>
              <a:buChar char=""/>
            </a:pPr>
            <a:endParaRPr sz="1300">
              <a:latin typeface="Microsoft YaHei"/>
              <a:cs typeface="Microsoft YaHei"/>
            </a:endParaRPr>
          </a:p>
          <a:p>
            <a:pPr marL="927100">
              <a:lnSpc>
                <a:spcPct val="100000"/>
              </a:lnSpc>
            </a:pP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return</a:t>
            </a:r>
            <a:r>
              <a:rPr dirty="0" sz="2000" spc="-3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返回值；</a:t>
            </a:r>
            <a:endParaRPr sz="2000">
              <a:latin typeface="Microsoft YaHei"/>
              <a:cs typeface="Microsoft YaHei"/>
            </a:endParaRPr>
          </a:p>
          <a:p>
            <a:pPr>
              <a:lnSpc>
                <a:spcPct val="100000"/>
              </a:lnSpc>
            </a:pPr>
            <a:endParaRPr sz="1300">
              <a:latin typeface="Microsoft YaHei"/>
              <a:cs typeface="Microsoft YaHei"/>
            </a:endParaRPr>
          </a:p>
          <a:p>
            <a:pPr marL="12700" marR="5080">
              <a:lnSpc>
                <a:spcPct val="100000"/>
              </a:lnSpc>
              <a:spcBef>
                <a:spcPts val="5"/>
              </a:spcBef>
              <a:buSzPct val="95000"/>
              <a:buFont typeface="Wingdings"/>
              <a:buChar char=""/>
              <a:tabLst>
                <a:tab pos="276860" algn="l"/>
              </a:tabLst>
            </a:pPr>
            <a:r>
              <a:rPr dirty="0" sz="2000" spc="-5">
                <a:latin typeface="Microsoft YaHei"/>
                <a:cs typeface="Microsoft YaHei"/>
              </a:rPr>
              <a:t>return</a:t>
            </a:r>
            <a:r>
              <a:rPr dirty="0" sz="2000">
                <a:latin typeface="Microsoft YaHei"/>
                <a:cs typeface="Microsoft YaHei"/>
              </a:rPr>
              <a:t>语句的功能是结</a:t>
            </a:r>
            <a:r>
              <a:rPr dirty="0" sz="2000" spc="-15">
                <a:latin typeface="Microsoft YaHei"/>
                <a:cs typeface="Microsoft YaHei"/>
              </a:rPr>
              <a:t>束</a:t>
            </a:r>
            <a:r>
              <a:rPr dirty="0" sz="2000">
                <a:latin typeface="Microsoft YaHei"/>
                <a:cs typeface="Microsoft YaHei"/>
              </a:rPr>
              <a:t>函数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执行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并将</a:t>
            </a:r>
            <a:r>
              <a:rPr dirty="0" sz="2000" spc="-15">
                <a:latin typeface="Microsoft YaHei"/>
                <a:cs typeface="Microsoft YaHei"/>
              </a:rPr>
              <a:t>“</a:t>
            </a:r>
            <a:r>
              <a:rPr dirty="0" sz="2000">
                <a:latin typeface="Microsoft YaHei"/>
                <a:cs typeface="Microsoft YaHei"/>
              </a:rPr>
              <a:t>返回</a:t>
            </a:r>
            <a:r>
              <a:rPr dirty="0" sz="2000" spc="-15">
                <a:latin typeface="Microsoft YaHei"/>
                <a:cs typeface="Microsoft YaHei"/>
              </a:rPr>
              <a:t>值</a:t>
            </a:r>
            <a:r>
              <a:rPr dirty="0" sz="2000">
                <a:latin typeface="Microsoft YaHei"/>
                <a:cs typeface="Microsoft YaHei"/>
              </a:rPr>
              <a:t>”作</a:t>
            </a:r>
            <a:r>
              <a:rPr dirty="0" sz="2000" spc="-15">
                <a:latin typeface="Microsoft YaHei"/>
                <a:cs typeface="Microsoft YaHei"/>
              </a:rPr>
              <a:t>为</a:t>
            </a:r>
            <a:r>
              <a:rPr dirty="0" sz="2000">
                <a:latin typeface="Microsoft YaHei"/>
                <a:cs typeface="Microsoft YaHei"/>
              </a:rPr>
              <a:t>结果</a:t>
            </a:r>
            <a:r>
              <a:rPr dirty="0" sz="2000" spc="-15">
                <a:latin typeface="Microsoft YaHei"/>
                <a:cs typeface="Microsoft YaHei"/>
              </a:rPr>
              <a:t>返</a:t>
            </a:r>
            <a:r>
              <a:rPr dirty="0" sz="2000">
                <a:latin typeface="Microsoft YaHei"/>
                <a:cs typeface="Microsoft YaHei"/>
              </a:rPr>
              <a:t>回。“ </a:t>
            </a:r>
            <a:r>
              <a:rPr dirty="0" sz="2000" spc="-580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返回值”是常量、变量</a:t>
            </a:r>
            <a:r>
              <a:rPr dirty="0" sz="2000" spc="-10">
                <a:latin typeface="Microsoft YaHei"/>
                <a:cs typeface="Microsoft YaHei"/>
              </a:rPr>
              <a:t>或</a:t>
            </a:r>
            <a:r>
              <a:rPr dirty="0" sz="2000">
                <a:latin typeface="Microsoft YaHei"/>
                <a:cs typeface="Microsoft YaHei"/>
              </a:rPr>
              <a:t>复杂</a:t>
            </a:r>
            <a:r>
              <a:rPr dirty="0" sz="2000" spc="-10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表达</a:t>
            </a:r>
            <a:r>
              <a:rPr dirty="0" sz="2000" spc="-10">
                <a:latin typeface="Microsoft YaHei"/>
                <a:cs typeface="Microsoft YaHei"/>
              </a:rPr>
              <a:t>式</a:t>
            </a:r>
            <a:r>
              <a:rPr dirty="0" sz="2000">
                <a:latin typeface="Microsoft YaHei"/>
                <a:cs typeface="Microsoft YaHei"/>
              </a:rPr>
              <a:t>均可</a:t>
            </a:r>
            <a:r>
              <a:rPr dirty="0" sz="2000" spc="-10">
                <a:latin typeface="Microsoft YaHei"/>
                <a:cs typeface="Microsoft YaHei"/>
              </a:rPr>
              <a:t>。</a:t>
            </a:r>
            <a:r>
              <a:rPr dirty="0" sz="2000">
                <a:latin typeface="Microsoft YaHei"/>
                <a:cs typeface="Microsoft YaHei"/>
              </a:rPr>
              <a:t>如果</a:t>
            </a:r>
            <a:r>
              <a:rPr dirty="0" sz="2000" spc="-10">
                <a:latin typeface="Microsoft YaHei"/>
                <a:cs typeface="Microsoft YaHei"/>
              </a:rPr>
              <a:t>函</a:t>
            </a:r>
            <a:r>
              <a:rPr dirty="0" sz="2000">
                <a:latin typeface="Microsoft YaHei"/>
                <a:cs typeface="Microsoft YaHei"/>
              </a:rPr>
              <a:t>数返</a:t>
            </a:r>
            <a:r>
              <a:rPr dirty="0" sz="2000" spc="-10">
                <a:latin typeface="Microsoft YaHei"/>
                <a:cs typeface="Microsoft YaHei"/>
              </a:rPr>
              <a:t>回</a:t>
            </a:r>
            <a:r>
              <a:rPr dirty="0" sz="2000">
                <a:latin typeface="Microsoft YaHei"/>
                <a:cs typeface="Microsoft YaHei"/>
              </a:rPr>
              <a:t>值类</a:t>
            </a:r>
            <a:r>
              <a:rPr dirty="0" sz="2000" spc="-10">
                <a:latin typeface="Microsoft YaHei"/>
                <a:cs typeface="Microsoft YaHei"/>
              </a:rPr>
              <a:t>型</a:t>
            </a:r>
            <a:r>
              <a:rPr dirty="0" sz="2000" spc="5">
                <a:latin typeface="Microsoft YaHei"/>
                <a:cs typeface="Microsoft YaHei"/>
              </a:rPr>
              <a:t>为 </a:t>
            </a:r>
            <a:r>
              <a:rPr dirty="0" sz="2000" spc="-5">
                <a:latin typeface="Microsoft YaHei"/>
                <a:cs typeface="Microsoft YaHei"/>
              </a:rPr>
              <a:t>“void”，return</a:t>
            </a:r>
            <a:r>
              <a:rPr dirty="0" sz="2000">
                <a:latin typeface="Microsoft YaHei"/>
                <a:cs typeface="Microsoft YaHei"/>
              </a:rPr>
              <a:t>语句就</a:t>
            </a:r>
            <a:r>
              <a:rPr dirty="0" sz="2000" spc="-15">
                <a:latin typeface="Microsoft YaHei"/>
                <a:cs typeface="Microsoft YaHei"/>
              </a:rPr>
              <a:t>直</a:t>
            </a:r>
            <a:r>
              <a:rPr dirty="0" sz="2000">
                <a:latin typeface="Microsoft YaHei"/>
                <a:cs typeface="Microsoft YaHei"/>
              </a:rPr>
              <a:t>接写：</a:t>
            </a:r>
            <a:endParaRPr sz="2000">
              <a:latin typeface="Microsoft YaHei"/>
              <a:cs typeface="Microsoft YaHe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44295" y="4686096"/>
            <a:ext cx="904240" cy="3308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10">
                <a:solidFill>
                  <a:srgbClr val="FF0000"/>
                </a:solidFill>
                <a:latin typeface="Microsoft YaHei"/>
                <a:cs typeface="Microsoft YaHei"/>
              </a:rPr>
              <a:t>return</a:t>
            </a:r>
            <a:r>
              <a:rPr dirty="0" sz="2000" spc="-75">
                <a:solidFill>
                  <a:srgbClr val="FF0000"/>
                </a:solidFill>
                <a:latin typeface="Microsoft YaHei"/>
                <a:cs typeface="Microsoft YaHei"/>
              </a:rPr>
              <a:t> </a:t>
            </a:r>
            <a:r>
              <a:rPr dirty="0" sz="2000">
                <a:solidFill>
                  <a:srgbClr val="FF0000"/>
                </a:solidFill>
                <a:latin typeface="Microsoft YaHei"/>
                <a:cs typeface="Microsoft YaHei"/>
              </a:rPr>
              <a:t>;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295719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函数调用和</a:t>
            </a:r>
            <a:r>
              <a:rPr dirty="0" sz="2400">
                <a:solidFill>
                  <a:srgbClr val="1F487C"/>
                </a:solidFill>
                <a:latin typeface="Arial MT"/>
                <a:cs typeface="Arial MT"/>
              </a:rPr>
              <a:t>retu</a:t>
            </a:r>
            <a:r>
              <a:rPr dirty="0" sz="2400" spc="5">
                <a:solidFill>
                  <a:srgbClr val="1F487C"/>
                </a:solidFill>
                <a:latin typeface="Arial MT"/>
                <a:cs typeface="Arial MT"/>
              </a:rPr>
              <a:t>r</a:t>
            </a: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n</a:t>
            </a:r>
            <a:r>
              <a:rPr dirty="0" sz="2400">
                <a:solidFill>
                  <a:srgbClr val="1F487C"/>
                </a:solidFill>
              </a:rPr>
              <a:t>语句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04859" y="4813366"/>
            <a:ext cx="2292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10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9590" y="1942338"/>
            <a:ext cx="8394700" cy="94106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00000"/>
              </a:lnSpc>
              <a:spcBef>
                <a:spcPts val="100"/>
              </a:spcBef>
              <a:buSzPct val="95000"/>
              <a:buFont typeface="Wingdings"/>
              <a:buChar char=""/>
              <a:tabLst>
                <a:tab pos="203835" algn="l"/>
              </a:tabLst>
            </a:pPr>
            <a:r>
              <a:rPr dirty="0" sz="2000" spc="-10">
                <a:latin typeface="Microsoft YaHei"/>
                <a:cs typeface="Microsoft YaHei"/>
              </a:rPr>
              <a:t>return</a:t>
            </a:r>
            <a:r>
              <a:rPr dirty="0" sz="2000" spc="35">
                <a:latin typeface="Microsoft YaHei"/>
                <a:cs typeface="Microsoft YaHei"/>
              </a:rPr>
              <a:t> </a:t>
            </a:r>
            <a:r>
              <a:rPr dirty="0" sz="2000">
                <a:latin typeface="Microsoft YaHei"/>
                <a:cs typeface="Microsoft YaHei"/>
              </a:rPr>
              <a:t>语句作为函数的出口，</a:t>
            </a:r>
            <a:r>
              <a:rPr dirty="0" sz="2000" spc="-15">
                <a:latin typeface="Microsoft YaHei"/>
                <a:cs typeface="Microsoft YaHei"/>
              </a:rPr>
              <a:t>可</a:t>
            </a:r>
            <a:r>
              <a:rPr dirty="0" sz="2000">
                <a:latin typeface="Microsoft YaHei"/>
                <a:cs typeface="Microsoft YaHei"/>
              </a:rPr>
              <a:t>以在</a:t>
            </a:r>
            <a:r>
              <a:rPr dirty="0" sz="2000" spc="-15">
                <a:latin typeface="Microsoft YaHei"/>
                <a:cs typeface="Microsoft YaHei"/>
              </a:rPr>
              <a:t>函</a:t>
            </a:r>
            <a:r>
              <a:rPr dirty="0" sz="2000">
                <a:latin typeface="Microsoft YaHei"/>
                <a:cs typeface="Microsoft YaHei"/>
              </a:rPr>
              <a:t>数中</a:t>
            </a:r>
            <a:r>
              <a:rPr dirty="0" sz="2000" spc="-15">
                <a:latin typeface="Microsoft YaHei"/>
                <a:cs typeface="Microsoft YaHei"/>
              </a:rPr>
              <a:t>多</a:t>
            </a:r>
            <a:r>
              <a:rPr dirty="0" sz="2000">
                <a:latin typeface="Microsoft YaHei"/>
                <a:cs typeface="Microsoft YaHei"/>
              </a:rPr>
              <a:t>次出</a:t>
            </a:r>
            <a:r>
              <a:rPr dirty="0" sz="2000" spc="-15">
                <a:latin typeface="Microsoft YaHei"/>
                <a:cs typeface="Microsoft YaHei"/>
              </a:rPr>
              <a:t>现</a:t>
            </a:r>
            <a:r>
              <a:rPr dirty="0" sz="2000">
                <a:latin typeface="Microsoft YaHei"/>
                <a:cs typeface="Microsoft YaHei"/>
              </a:rPr>
              <a:t>。多</a:t>
            </a:r>
            <a:r>
              <a:rPr dirty="0" sz="2000" spc="-5">
                <a:latin typeface="Microsoft YaHei"/>
                <a:cs typeface="Microsoft YaHei"/>
              </a:rPr>
              <a:t>个</a:t>
            </a:r>
            <a:r>
              <a:rPr dirty="0" sz="2000" spc="-10">
                <a:latin typeface="Microsoft YaHei"/>
                <a:cs typeface="Microsoft YaHei"/>
              </a:rPr>
              <a:t>return</a:t>
            </a:r>
            <a:r>
              <a:rPr dirty="0" sz="2000">
                <a:latin typeface="Microsoft YaHei"/>
                <a:cs typeface="Microsoft YaHei"/>
              </a:rPr>
              <a:t>语</a:t>
            </a:r>
            <a:r>
              <a:rPr dirty="0" sz="2000" spc="-15">
                <a:latin typeface="Microsoft YaHei"/>
                <a:cs typeface="Microsoft YaHei"/>
              </a:rPr>
              <a:t>句</a:t>
            </a:r>
            <a:r>
              <a:rPr dirty="0" sz="2000">
                <a:latin typeface="Microsoft YaHei"/>
                <a:cs typeface="Microsoft YaHei"/>
              </a:rPr>
              <a:t>的 “返回值”可以不同。</a:t>
            </a:r>
            <a:r>
              <a:rPr dirty="0" sz="2000" spc="-15">
                <a:latin typeface="Microsoft YaHei"/>
                <a:cs typeface="Microsoft YaHei"/>
              </a:rPr>
              <a:t>在</a:t>
            </a:r>
            <a:r>
              <a:rPr dirty="0" sz="2000">
                <a:latin typeface="Microsoft YaHei"/>
                <a:cs typeface="Microsoft YaHei"/>
              </a:rPr>
              <a:t>哪个</a:t>
            </a:r>
            <a:r>
              <a:rPr dirty="0" sz="2000" spc="-10">
                <a:latin typeface="Microsoft YaHei"/>
                <a:cs typeface="Microsoft YaHei"/>
              </a:rPr>
              <a:t>return</a:t>
            </a:r>
            <a:r>
              <a:rPr dirty="0" sz="2000">
                <a:latin typeface="Microsoft YaHei"/>
                <a:cs typeface="Microsoft YaHei"/>
              </a:rPr>
              <a:t>语句结</a:t>
            </a:r>
            <a:r>
              <a:rPr dirty="0" sz="2000" spc="-15">
                <a:latin typeface="Microsoft YaHei"/>
                <a:cs typeface="Microsoft YaHei"/>
              </a:rPr>
              <a:t>束</a:t>
            </a:r>
            <a:r>
              <a:rPr dirty="0" sz="2000">
                <a:latin typeface="Microsoft YaHei"/>
                <a:cs typeface="Microsoft YaHei"/>
              </a:rPr>
              <a:t>函数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执行</a:t>
            </a:r>
            <a:r>
              <a:rPr dirty="0" sz="2000" spc="-15">
                <a:latin typeface="Microsoft YaHei"/>
                <a:cs typeface="Microsoft YaHei"/>
              </a:rPr>
              <a:t>，</a:t>
            </a:r>
            <a:r>
              <a:rPr dirty="0" sz="2000">
                <a:latin typeface="Microsoft YaHei"/>
                <a:cs typeface="Microsoft YaHei"/>
              </a:rPr>
              <a:t>函数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>
                <a:latin typeface="Microsoft YaHei"/>
                <a:cs typeface="Microsoft YaHei"/>
              </a:rPr>
              <a:t>返回</a:t>
            </a:r>
            <a:r>
              <a:rPr dirty="0" sz="2000" spc="-15">
                <a:latin typeface="Microsoft YaHei"/>
                <a:cs typeface="Microsoft YaHei"/>
              </a:rPr>
              <a:t>值</a:t>
            </a:r>
            <a:r>
              <a:rPr dirty="0" sz="2000">
                <a:latin typeface="Microsoft YaHei"/>
                <a:cs typeface="Microsoft YaHei"/>
              </a:rPr>
              <a:t>就 和哪</a:t>
            </a:r>
            <a:r>
              <a:rPr dirty="0" sz="2000" spc="5">
                <a:latin typeface="Microsoft YaHei"/>
                <a:cs typeface="Microsoft YaHei"/>
              </a:rPr>
              <a:t>个</a:t>
            </a:r>
            <a:r>
              <a:rPr dirty="0" sz="2000" spc="-5">
                <a:latin typeface="Microsoft YaHei"/>
                <a:cs typeface="Microsoft YaHei"/>
              </a:rPr>
              <a:t>return</a:t>
            </a:r>
            <a:r>
              <a:rPr dirty="0" sz="2000" spc="5">
                <a:latin typeface="Microsoft YaHei"/>
                <a:cs typeface="Microsoft YaHei"/>
              </a:rPr>
              <a:t>语句</a:t>
            </a:r>
            <a:r>
              <a:rPr dirty="0" sz="2000" spc="-5">
                <a:latin typeface="Microsoft YaHei"/>
                <a:cs typeface="Microsoft YaHei"/>
              </a:rPr>
              <a:t>里</a:t>
            </a:r>
            <a:r>
              <a:rPr dirty="0" sz="2000" spc="5">
                <a:latin typeface="Microsoft YaHei"/>
                <a:cs typeface="Microsoft YaHei"/>
              </a:rPr>
              <a:t>面</a:t>
            </a:r>
            <a:r>
              <a:rPr dirty="0" sz="2000" spc="-15">
                <a:latin typeface="Microsoft YaHei"/>
                <a:cs typeface="Microsoft YaHei"/>
              </a:rPr>
              <a:t>的</a:t>
            </a:r>
            <a:r>
              <a:rPr dirty="0" sz="2000" spc="5">
                <a:latin typeface="Microsoft YaHei"/>
                <a:cs typeface="Microsoft YaHei"/>
              </a:rPr>
              <a:t>“返</a:t>
            </a:r>
            <a:r>
              <a:rPr dirty="0" sz="2000" spc="-20">
                <a:latin typeface="Microsoft YaHei"/>
                <a:cs typeface="Microsoft YaHei"/>
              </a:rPr>
              <a:t>回</a:t>
            </a:r>
            <a:r>
              <a:rPr dirty="0" sz="2000" spc="5">
                <a:latin typeface="Microsoft YaHei"/>
                <a:cs typeface="Microsoft YaHei"/>
              </a:rPr>
              <a:t>值”</a:t>
            </a:r>
            <a:r>
              <a:rPr dirty="0" sz="2000" spc="-20">
                <a:latin typeface="Microsoft YaHei"/>
                <a:cs typeface="Microsoft YaHei"/>
              </a:rPr>
              <a:t>相</a:t>
            </a:r>
            <a:r>
              <a:rPr dirty="0" sz="2000" spc="5">
                <a:latin typeface="Microsoft YaHei"/>
                <a:cs typeface="Microsoft YaHei"/>
              </a:rPr>
              <a:t>等。</a:t>
            </a:r>
            <a:endParaRPr sz="20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6639" y="187578"/>
            <a:ext cx="346138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>
                <a:solidFill>
                  <a:srgbClr val="1F487C"/>
                </a:solidFill>
              </a:rPr>
              <a:t>函数使用实例</a:t>
            </a: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1</a:t>
            </a:r>
            <a:r>
              <a:rPr dirty="0" sz="2400" spc="-50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dirty="0" sz="2400">
                <a:solidFill>
                  <a:srgbClr val="1F487C"/>
                </a:solidFill>
                <a:latin typeface="Arial MT"/>
                <a:cs typeface="Arial MT"/>
              </a:rPr>
              <a:t>:</a:t>
            </a:r>
            <a:r>
              <a:rPr dirty="0" sz="2400" spc="-55">
                <a:solidFill>
                  <a:srgbClr val="1F487C"/>
                </a:solidFill>
                <a:latin typeface="Arial MT"/>
                <a:cs typeface="Arial MT"/>
              </a:rPr>
              <a:t> </a:t>
            </a:r>
            <a:r>
              <a:rPr dirty="0" sz="2400" spc="-5">
                <a:solidFill>
                  <a:srgbClr val="1F487C"/>
                </a:solidFill>
                <a:latin typeface="Arial MT"/>
                <a:cs typeface="Arial MT"/>
              </a:rPr>
              <a:t>Max</a:t>
            </a:r>
            <a:r>
              <a:rPr dirty="0" sz="2400">
                <a:solidFill>
                  <a:srgbClr val="1F487C"/>
                </a:solidFill>
              </a:rPr>
              <a:t>函数</a:t>
            </a:r>
            <a:endParaRPr sz="24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8267" y="705992"/>
            <a:ext cx="5913755" cy="8534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31623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#include &lt;iostream&gt; </a:t>
            </a:r>
            <a:r>
              <a:rPr dirty="0" sz="1800" spc="-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using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namespace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std;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solidFill>
                  <a:srgbClr val="FF0000"/>
                </a:solidFill>
                <a:latin typeface="Courier New"/>
                <a:cs typeface="Courier New"/>
              </a:rPr>
              <a:t>Max</a:t>
            </a:r>
            <a:r>
              <a:rPr dirty="0" sz="1800" spc="-5" b="1">
                <a:latin typeface="Courier New"/>
                <a:cs typeface="Courier New"/>
              </a:rPr>
              <a:t>(int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x,int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y)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spc="-5">
                <a:solidFill>
                  <a:srgbClr val="00AF50"/>
                </a:solidFill>
                <a:latin typeface="Courier New"/>
                <a:cs typeface="Courier New"/>
              </a:rPr>
              <a:t>//</a:t>
            </a:r>
            <a:r>
              <a:rPr dirty="0" sz="1800">
                <a:solidFill>
                  <a:srgbClr val="00AF50"/>
                </a:solidFill>
                <a:latin typeface="Microsoft YaHei"/>
                <a:cs typeface="Microsoft YaHei"/>
              </a:rPr>
              <a:t>求两个整型变量中的较大值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58267" y="1528648"/>
            <a:ext cx="16319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05383" y="1803654"/>
            <a:ext cx="1622425" cy="8483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79730" marR="5080" indent="-367665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if( </a:t>
            </a:r>
            <a:r>
              <a:rPr dirty="0" sz="1800" b="1">
                <a:latin typeface="Courier New"/>
                <a:cs typeface="Courier New"/>
              </a:rPr>
              <a:t>x &gt; y ) </a:t>
            </a:r>
            <a:r>
              <a:rPr dirty="0" sz="1800" spc="-10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8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x;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8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y;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8267" y="2626309"/>
            <a:ext cx="3261360" cy="1123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latin typeface="Courier New"/>
                <a:cs typeface="Courier New"/>
              </a:rPr>
              <a:t>}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7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main()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dirty="0" sz="1800" b="1">
                <a:latin typeface="Courier New"/>
                <a:cs typeface="Courier New"/>
              </a:rPr>
              <a:t>{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</a:pPr>
            <a:r>
              <a:rPr dirty="0" sz="1800" spc="-5" b="1">
                <a:latin typeface="Courier New"/>
                <a:cs typeface="Courier New"/>
              </a:rPr>
              <a:t>int</a:t>
            </a:r>
            <a:r>
              <a:rPr dirty="0" sz="1800" spc="-45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n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=</a:t>
            </a:r>
            <a:r>
              <a:rPr dirty="0" sz="1800" spc="-40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Max(4,6)</a:t>
            </a:r>
            <a:r>
              <a:rPr dirty="0" sz="1800" spc="-10" b="1">
                <a:latin typeface="Courier New"/>
                <a:cs typeface="Courier New"/>
              </a:rPr>
              <a:t>;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58267" y="3723843"/>
            <a:ext cx="6129020" cy="84899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927100">
              <a:lnSpc>
                <a:spcPct val="100000"/>
              </a:lnSpc>
              <a:spcBef>
                <a:spcPts val="100"/>
              </a:spcBef>
            </a:pPr>
            <a:r>
              <a:rPr dirty="0" sz="1800" spc="-10" b="1">
                <a:latin typeface="Courier New"/>
                <a:cs typeface="Courier New"/>
              </a:rPr>
              <a:t>cout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b="1">
                <a:latin typeface="Courier New"/>
                <a:cs typeface="Courier New"/>
              </a:rPr>
              <a:t>n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&lt;&lt;</a:t>
            </a:r>
            <a:r>
              <a:rPr dirty="0" sz="180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","</a:t>
            </a:r>
            <a:r>
              <a:rPr dirty="0" sz="1800" spc="-15" b="1"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20" b="1"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FF0000"/>
                </a:solidFill>
                <a:latin typeface="Courier New"/>
                <a:cs typeface="Courier New"/>
              </a:rPr>
              <a:t>Max(20,n)</a:t>
            </a:r>
            <a:r>
              <a:rPr dirty="0" sz="1800" spc="-20" b="1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dirty="0" sz="1800" spc="-5" b="1">
                <a:latin typeface="Courier New"/>
                <a:cs typeface="Courier New"/>
              </a:rPr>
              <a:t>&lt;&lt;</a:t>
            </a:r>
            <a:r>
              <a:rPr dirty="0" sz="1800" spc="-3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endl;</a:t>
            </a:r>
            <a:endParaRPr sz="1800">
              <a:latin typeface="Courier New"/>
              <a:cs typeface="Courier New"/>
            </a:endParaRPr>
          </a:p>
          <a:p>
            <a:pPr marL="927100">
              <a:lnSpc>
                <a:spcPct val="100000"/>
              </a:lnSpc>
              <a:spcBef>
                <a:spcPts val="5"/>
              </a:spcBef>
            </a:pPr>
            <a:r>
              <a:rPr dirty="0" sz="1800" spc="-10" b="1">
                <a:latin typeface="Courier New"/>
                <a:cs typeface="Courier New"/>
              </a:rPr>
              <a:t>return</a:t>
            </a:r>
            <a:r>
              <a:rPr dirty="0" sz="1800" spc="-60" b="1">
                <a:latin typeface="Courier New"/>
                <a:cs typeface="Courier New"/>
              </a:rPr>
              <a:t> </a:t>
            </a:r>
            <a:r>
              <a:rPr dirty="0" sz="1800" spc="-10" b="1">
                <a:latin typeface="Courier New"/>
                <a:cs typeface="Courier New"/>
              </a:rPr>
              <a:t>0;</a:t>
            </a:r>
            <a:endParaRPr sz="18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tabLst>
                <a:tab pos="422275" algn="l"/>
              </a:tabLst>
            </a:pPr>
            <a:r>
              <a:rPr dirty="0" sz="1800" b="1">
                <a:latin typeface="Courier New"/>
                <a:cs typeface="Courier New"/>
              </a:rPr>
              <a:t>}	</a:t>
            </a:r>
            <a:r>
              <a:rPr dirty="0" sz="1800" spc="-5" b="1">
                <a:solidFill>
                  <a:srgbClr val="7E0907"/>
                </a:solidFill>
                <a:latin typeface="Courier New"/>
                <a:cs typeface="Courier New"/>
              </a:rPr>
              <a:t>=&gt;</a:t>
            </a:r>
            <a:r>
              <a:rPr dirty="0" sz="1800" spc="-70" b="1">
                <a:solidFill>
                  <a:srgbClr val="7E0907"/>
                </a:solidFill>
                <a:latin typeface="Courier New"/>
                <a:cs typeface="Courier New"/>
              </a:rPr>
              <a:t> </a:t>
            </a:r>
            <a:r>
              <a:rPr dirty="0" sz="1800" spc="-10" b="1">
                <a:solidFill>
                  <a:srgbClr val="7E0907"/>
                </a:solidFill>
                <a:latin typeface="Courier New"/>
                <a:cs typeface="Courier New"/>
              </a:rPr>
              <a:t>6,20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978914" y="1557273"/>
            <a:ext cx="2449830" cy="335280"/>
          </a:xfrm>
          <a:custGeom>
            <a:avLst/>
            <a:gdLst/>
            <a:ahLst/>
            <a:cxnLst/>
            <a:rect l="l" t="t" r="r" b="b"/>
            <a:pathLst>
              <a:path w="2449829" h="335280">
                <a:moveTo>
                  <a:pt x="2449322" y="293751"/>
                </a:moveTo>
                <a:lnTo>
                  <a:pt x="2374519" y="228600"/>
                </a:lnTo>
                <a:lnTo>
                  <a:pt x="2371979" y="226314"/>
                </a:lnTo>
                <a:lnTo>
                  <a:pt x="2367915" y="226568"/>
                </a:lnTo>
                <a:lnTo>
                  <a:pt x="2363343" y="231902"/>
                </a:lnTo>
                <a:lnTo>
                  <a:pt x="2363368" y="232460"/>
                </a:lnTo>
                <a:lnTo>
                  <a:pt x="2362708" y="232537"/>
                </a:lnTo>
                <a:lnTo>
                  <a:pt x="2360676" y="235331"/>
                </a:lnTo>
                <a:lnTo>
                  <a:pt x="2358517" y="238125"/>
                </a:lnTo>
                <a:lnTo>
                  <a:pt x="2359025" y="242189"/>
                </a:lnTo>
                <a:lnTo>
                  <a:pt x="2361819" y="244221"/>
                </a:lnTo>
                <a:lnTo>
                  <a:pt x="2408771" y="279539"/>
                </a:lnTo>
                <a:lnTo>
                  <a:pt x="939165" y="127"/>
                </a:lnTo>
                <a:lnTo>
                  <a:pt x="936879" y="12573"/>
                </a:lnTo>
                <a:lnTo>
                  <a:pt x="2273020" y="266649"/>
                </a:lnTo>
                <a:lnTo>
                  <a:pt x="1524" y="0"/>
                </a:lnTo>
                <a:lnTo>
                  <a:pt x="0" y="12700"/>
                </a:lnTo>
                <a:lnTo>
                  <a:pt x="2406993" y="295249"/>
                </a:lnTo>
                <a:lnTo>
                  <a:pt x="2348357" y="315976"/>
                </a:lnTo>
                <a:lnTo>
                  <a:pt x="2346706" y="319532"/>
                </a:lnTo>
                <a:lnTo>
                  <a:pt x="2348700" y="325323"/>
                </a:lnTo>
                <a:lnTo>
                  <a:pt x="2348103" y="326783"/>
                </a:lnTo>
                <a:lnTo>
                  <a:pt x="2349500" y="330073"/>
                </a:lnTo>
                <a:lnTo>
                  <a:pt x="2350897" y="333248"/>
                </a:lnTo>
                <a:lnTo>
                  <a:pt x="2354707" y="334657"/>
                </a:lnTo>
                <a:lnTo>
                  <a:pt x="2437587" y="298577"/>
                </a:lnTo>
                <a:lnTo>
                  <a:pt x="2445931" y="294957"/>
                </a:lnTo>
                <a:lnTo>
                  <a:pt x="2449322" y="293751"/>
                </a:lnTo>
                <a:close/>
              </a:path>
            </a:pathLst>
          </a:custGeom>
          <a:solidFill>
            <a:srgbClr val="497DBA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00371" y="1708404"/>
            <a:ext cx="646176" cy="368808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4500371" y="1708404"/>
            <a:ext cx="646430" cy="368935"/>
          </a:xfrm>
          <a:prstGeom prst="rect">
            <a:avLst/>
          </a:prstGeom>
          <a:ln w="3175">
            <a:solidFill>
              <a:srgbClr val="000000"/>
            </a:solidFill>
          </a:ln>
        </p:spPr>
        <p:txBody>
          <a:bodyPr wrap="square" lIns="0" tIns="38100" rIns="0" bIns="0" rtlCol="0" vert="horz">
            <a:spAutoFit/>
          </a:bodyPr>
          <a:lstStyle/>
          <a:p>
            <a:pPr marL="92075">
              <a:lnSpc>
                <a:spcPct val="100000"/>
              </a:lnSpc>
              <a:spcBef>
                <a:spcPts val="300"/>
              </a:spcBef>
            </a:pPr>
            <a:r>
              <a:rPr dirty="0" sz="1800">
                <a:latin typeface="Microsoft YaHei"/>
                <a:cs typeface="Microsoft YaHei"/>
              </a:rPr>
              <a:t>形参</a:t>
            </a:r>
            <a:endParaRPr sz="1800">
              <a:latin typeface="Microsoft YaHei"/>
              <a:cs typeface="Microsoft YaHei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500371" y="3003804"/>
            <a:ext cx="646176" cy="370331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4500371" y="3003804"/>
            <a:ext cx="646430" cy="370840"/>
          </a:xfrm>
          <a:prstGeom prst="rect">
            <a:avLst/>
          </a:prstGeom>
          <a:ln w="3175">
            <a:solidFill>
              <a:srgbClr val="000000"/>
            </a:solidFill>
          </a:ln>
        </p:spPr>
        <p:txBody>
          <a:bodyPr wrap="square" lIns="0" tIns="38735" rIns="0" bIns="0" rtlCol="0" vert="horz">
            <a:spAutoFit/>
          </a:bodyPr>
          <a:lstStyle/>
          <a:p>
            <a:pPr marL="92075">
              <a:lnSpc>
                <a:spcPct val="100000"/>
              </a:lnSpc>
              <a:spcBef>
                <a:spcPts val="305"/>
              </a:spcBef>
            </a:pPr>
            <a:r>
              <a:rPr dirty="0" sz="1800">
                <a:latin typeface="Microsoft YaHei"/>
                <a:cs typeface="Microsoft YaHei"/>
              </a:rPr>
              <a:t>实参</a:t>
            </a:r>
            <a:endParaRPr sz="1800">
              <a:latin typeface="Microsoft YaHei"/>
              <a:cs typeface="Microsoft YaHe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2915412" y="3119881"/>
            <a:ext cx="1441450" cy="395605"/>
          </a:xfrm>
          <a:custGeom>
            <a:avLst/>
            <a:gdLst/>
            <a:ahLst/>
            <a:cxnLst/>
            <a:rect l="l" t="t" r="r" b="b"/>
            <a:pathLst>
              <a:path w="1441450" h="395604">
                <a:moveTo>
                  <a:pt x="1441450" y="28702"/>
                </a:moveTo>
                <a:lnTo>
                  <a:pt x="1430515" y="25527"/>
                </a:lnTo>
                <a:lnTo>
                  <a:pt x="1346200" y="1016"/>
                </a:lnTo>
                <a:lnTo>
                  <a:pt x="1342898" y="0"/>
                </a:lnTo>
                <a:lnTo>
                  <a:pt x="1339342" y="2032"/>
                </a:lnTo>
                <a:lnTo>
                  <a:pt x="1338326" y="5334"/>
                </a:lnTo>
                <a:lnTo>
                  <a:pt x="1337754" y="7543"/>
                </a:lnTo>
                <a:lnTo>
                  <a:pt x="1337183" y="7874"/>
                </a:lnTo>
                <a:lnTo>
                  <a:pt x="1336421" y="11303"/>
                </a:lnTo>
                <a:lnTo>
                  <a:pt x="1335532" y="14732"/>
                </a:lnTo>
                <a:lnTo>
                  <a:pt x="1337691" y="18161"/>
                </a:lnTo>
                <a:lnTo>
                  <a:pt x="1400111" y="32448"/>
                </a:lnTo>
                <a:lnTo>
                  <a:pt x="0" y="382905"/>
                </a:lnTo>
                <a:lnTo>
                  <a:pt x="3048" y="395224"/>
                </a:lnTo>
                <a:lnTo>
                  <a:pt x="1227201" y="88811"/>
                </a:lnTo>
                <a:lnTo>
                  <a:pt x="286131" y="383032"/>
                </a:lnTo>
                <a:lnTo>
                  <a:pt x="289941" y="395109"/>
                </a:lnTo>
                <a:lnTo>
                  <a:pt x="1405001" y="46469"/>
                </a:lnTo>
                <a:lnTo>
                  <a:pt x="1361567" y="88773"/>
                </a:lnTo>
                <a:lnTo>
                  <a:pt x="1359154" y="91313"/>
                </a:lnTo>
                <a:lnTo>
                  <a:pt x="1359027" y="95250"/>
                </a:lnTo>
                <a:lnTo>
                  <a:pt x="1361681" y="97917"/>
                </a:lnTo>
                <a:lnTo>
                  <a:pt x="1362151" y="98425"/>
                </a:lnTo>
                <a:lnTo>
                  <a:pt x="1362202" y="99949"/>
                </a:lnTo>
                <a:lnTo>
                  <a:pt x="1367409" y="104648"/>
                </a:lnTo>
                <a:lnTo>
                  <a:pt x="1371473" y="104521"/>
                </a:lnTo>
                <a:lnTo>
                  <a:pt x="1373759" y="101854"/>
                </a:lnTo>
                <a:lnTo>
                  <a:pt x="1433334" y="36614"/>
                </a:lnTo>
                <a:lnTo>
                  <a:pt x="1441450" y="28702"/>
                </a:lnTo>
                <a:close/>
              </a:path>
            </a:pathLst>
          </a:custGeom>
          <a:solidFill>
            <a:srgbClr val="4AACC5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4495292" y="3374135"/>
            <a:ext cx="443865" cy="426084"/>
          </a:xfrm>
          <a:custGeom>
            <a:avLst/>
            <a:gdLst/>
            <a:ahLst/>
            <a:cxnLst/>
            <a:rect l="l" t="t" r="r" b="b"/>
            <a:pathLst>
              <a:path w="443864" h="426085">
                <a:moveTo>
                  <a:pt x="443865" y="420624"/>
                </a:moveTo>
                <a:lnTo>
                  <a:pt x="343344" y="33324"/>
                </a:lnTo>
                <a:lnTo>
                  <a:pt x="389001" y="79248"/>
                </a:lnTo>
                <a:lnTo>
                  <a:pt x="391414" y="81788"/>
                </a:lnTo>
                <a:lnTo>
                  <a:pt x="395478" y="81788"/>
                </a:lnTo>
                <a:lnTo>
                  <a:pt x="400431" y="76835"/>
                </a:lnTo>
                <a:lnTo>
                  <a:pt x="400431" y="72771"/>
                </a:lnTo>
                <a:lnTo>
                  <a:pt x="398018" y="70231"/>
                </a:lnTo>
                <a:lnTo>
                  <a:pt x="338645" y="10541"/>
                </a:lnTo>
                <a:lnTo>
                  <a:pt x="328168" y="0"/>
                </a:lnTo>
                <a:lnTo>
                  <a:pt x="326771" y="4953"/>
                </a:lnTo>
                <a:lnTo>
                  <a:pt x="327406" y="0"/>
                </a:lnTo>
                <a:lnTo>
                  <a:pt x="235712" y="37719"/>
                </a:lnTo>
                <a:lnTo>
                  <a:pt x="232537" y="39116"/>
                </a:lnTo>
                <a:lnTo>
                  <a:pt x="230886" y="42799"/>
                </a:lnTo>
                <a:lnTo>
                  <a:pt x="232283" y="45974"/>
                </a:lnTo>
                <a:lnTo>
                  <a:pt x="233553" y="49276"/>
                </a:lnTo>
                <a:lnTo>
                  <a:pt x="237363" y="50800"/>
                </a:lnTo>
                <a:lnTo>
                  <a:pt x="240538" y="49530"/>
                </a:lnTo>
                <a:lnTo>
                  <a:pt x="300418" y="24815"/>
                </a:lnTo>
                <a:lnTo>
                  <a:pt x="0" y="418465"/>
                </a:lnTo>
                <a:lnTo>
                  <a:pt x="10160" y="426085"/>
                </a:lnTo>
                <a:lnTo>
                  <a:pt x="310540" y="32448"/>
                </a:lnTo>
                <a:lnTo>
                  <a:pt x="303733" y="86944"/>
                </a:lnTo>
                <a:lnTo>
                  <a:pt x="301371" y="95377"/>
                </a:lnTo>
                <a:lnTo>
                  <a:pt x="300355" y="98806"/>
                </a:lnTo>
                <a:lnTo>
                  <a:pt x="302387" y="102235"/>
                </a:lnTo>
                <a:lnTo>
                  <a:pt x="304063" y="102755"/>
                </a:lnTo>
                <a:lnTo>
                  <a:pt x="304546" y="103378"/>
                </a:lnTo>
                <a:lnTo>
                  <a:pt x="307975" y="103886"/>
                </a:lnTo>
                <a:lnTo>
                  <a:pt x="308241" y="103924"/>
                </a:lnTo>
                <a:lnTo>
                  <a:pt x="309118" y="104140"/>
                </a:lnTo>
                <a:lnTo>
                  <a:pt x="309308" y="104038"/>
                </a:lnTo>
                <a:lnTo>
                  <a:pt x="311531" y="104267"/>
                </a:lnTo>
                <a:lnTo>
                  <a:pt x="314706" y="101854"/>
                </a:lnTo>
                <a:lnTo>
                  <a:pt x="315087" y="98298"/>
                </a:lnTo>
                <a:lnTo>
                  <a:pt x="316191" y="89433"/>
                </a:lnTo>
                <a:lnTo>
                  <a:pt x="331038" y="36576"/>
                </a:lnTo>
                <a:lnTo>
                  <a:pt x="431546" y="423926"/>
                </a:lnTo>
                <a:lnTo>
                  <a:pt x="443865" y="420624"/>
                </a:lnTo>
                <a:close/>
              </a:path>
            </a:pathLst>
          </a:custGeom>
          <a:solidFill>
            <a:srgbClr val="4F81B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4723003" y="2382977"/>
            <a:ext cx="159385" cy="300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Arial MT"/>
                <a:cs typeface="Arial MT"/>
              </a:rPr>
              <a:t>=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404859" y="4813366"/>
            <a:ext cx="229235" cy="194945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38100">
              <a:lnSpc>
                <a:spcPts val="1410"/>
              </a:lnSpc>
            </a:pPr>
            <a:fld id="{81D60167-4931-47E6-BA6A-407CBD079E47}" type="slidenum">
              <a:rPr dirty="0" sz="1200">
                <a:solidFill>
                  <a:srgbClr val="888888"/>
                </a:solidFill>
                <a:latin typeface="Times New Roman"/>
                <a:cs typeface="Times New Roman"/>
              </a:rPr>
              <a:t>10</a:t>
            </a:fld>
            <a:endParaRPr sz="120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164707" y="2453385"/>
            <a:ext cx="231140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b="1">
                <a:solidFill>
                  <a:srgbClr val="070CEB"/>
                </a:solidFill>
                <a:latin typeface="Microsoft YaHei"/>
                <a:cs typeface="Microsoft YaHei"/>
              </a:rPr>
              <a:t>形参实参类型需兼容！</a:t>
            </a:r>
            <a:endParaRPr sz="1800">
              <a:latin typeface="Microsoft YaHei"/>
              <a:cs typeface="Microsoft Ya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guowei</dc:creator>
  <dc:title>幻灯片 1</dc:title>
  <dcterms:created xsi:type="dcterms:W3CDTF">2023-04-03T14:50:12Z</dcterms:created>
  <dcterms:modified xsi:type="dcterms:W3CDTF">2023-04-03T14:50:12Z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2019-09-15T00:00:00Z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2023-04-03T00:00:00Z</vt:filetime>
  </property>
</Properties>
</file>